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7"/>
  </p:notesMasterIdLst>
  <p:sldIdLst>
    <p:sldId id="292" r:id="rId2"/>
    <p:sldId id="345" r:id="rId3"/>
    <p:sldId id="346" r:id="rId4"/>
    <p:sldId id="359" r:id="rId5"/>
    <p:sldId id="348" r:id="rId6"/>
    <p:sldId id="357" r:id="rId7"/>
    <p:sldId id="360" r:id="rId8"/>
    <p:sldId id="361" r:id="rId9"/>
    <p:sldId id="362" r:id="rId10"/>
    <p:sldId id="363" r:id="rId11"/>
    <p:sldId id="355" r:id="rId12"/>
    <p:sldId id="358" r:id="rId13"/>
    <p:sldId id="350" r:id="rId14"/>
    <p:sldId id="295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8AA0"/>
    <a:srgbClr val="4B876B"/>
    <a:srgbClr val="F57E5D"/>
    <a:srgbClr val="203556"/>
    <a:srgbClr val="5F899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87748" autoAdjust="0"/>
  </p:normalViewPr>
  <p:slideViewPr>
    <p:cSldViewPr snapToGrid="0">
      <p:cViewPr varScale="1">
        <p:scale>
          <a:sx n="102" d="100"/>
          <a:sy n="102" d="100"/>
        </p:scale>
        <p:origin x="150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125282-74D9-435D-9823-4E619644881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D73A12-40F4-4C7A-9C54-7A356A6F485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BE48F-C920-4C48-97EA-0D986B780537}" type="par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A843-93BA-44EC-B8C3-45EFACD96EEC}" type="sibTrans" cxnId="{668CE75D-C01B-427B-B5F4-5DDCCECA3E0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4044E4-B645-42C9-94A0-C59BBC76066D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</dgm:t>
    </dgm:pt>
    <dgm:pt modelId="{8EBDC4D9-4349-4D91-8EC7-EB483A8412F9}" type="par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B93D77-EC7F-4147-893A-B5340A2770A6}" type="sibTrans" cxnId="{A268ACA2-6359-4205-8C39-4B3174A5366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9E0ED1-EF36-43E0-981F-8FECC6061F60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</dgm:t>
    </dgm:pt>
    <dgm:pt modelId="{7B535583-E7AD-4AFC-BFB2-3541093E9A11}" type="par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B6DE69-BD7F-4345-B61F-40F620A5E145}" type="sibTrans" cxnId="{4C741D0D-C4E4-4A07-9526-95110E7546D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3EC969-BF70-4133-8589-EAC9105D6DE3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</dgm:t>
    </dgm:pt>
    <dgm:pt modelId="{FF5CBB6E-3808-47D2-925F-DBEA57478CFC}" type="par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D53D21-716F-4575-86AD-46FAF151DBDB}" type="sibTrans" cxnId="{936A7B5D-7C8F-4F12-BFC1-24B3F64B20F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5DC3DA-38C8-4D3B-A43B-B6AA11B06429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5FEFBC-D8F6-4E2B-90CA-9BD26D21FE34}" type="par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87DBFC-791D-4314-A783-0205A49E2678}" type="sibTrans" cxnId="{ABAAE3A8-4A68-413F-928B-5A796F91AA8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114FD-87EF-4526-8118-96DBE034C1E7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462C1F-8E0E-4DCD-BDFA-3F64C5E8B1D5}" type="par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E52058-7B9B-4C39-9472-2EB4BF0C4ADB}" type="sibTrans" cxnId="{CE147684-0F46-4190-8DF6-CCDBEA02DE09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37988C-B1FA-436A-A681-ADFC5B34431F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gm:t>
    </dgm:pt>
    <dgm:pt modelId="{64712919-0F13-45CE-97BF-9AF490FC561A}" type="par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0F9487-1326-4B1D-B56E-45D1D449D72D}" type="sibTrans" cxnId="{332E893F-08C9-4ACA-A7D6-7DC667D89AA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9D3C0B-366F-4293-BFDA-3A9830E5A573}">
      <dgm:prSet custT="1"/>
      <dgm:spPr/>
      <dgm:t>
        <a:bodyPr/>
        <a:lstStyle/>
        <a:p>
          <a:r>
            <a:rPr lang="zh-CN" altLang="en-US" sz="16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超融合！？</a:t>
          </a:r>
        </a:p>
      </dgm:t>
    </dgm:pt>
    <dgm:pt modelId="{E9177B82-8501-46E0-BA24-153619E66D8C}" type="par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E253CDD9-2152-4CFE-ACE4-ED61D65AFD66}" type="sibTrans" cxnId="{54CE8040-FDF1-4856-B433-A4747C0E94A6}">
      <dgm:prSet/>
      <dgm:spPr/>
      <dgm:t>
        <a:bodyPr/>
        <a:lstStyle/>
        <a:p>
          <a:endParaRPr lang="zh-CN" altLang="en-US" sz="2800"/>
        </a:p>
      </dgm:t>
    </dgm:pt>
    <dgm:pt modelId="{7DC29EDA-C515-4BAF-A293-B379D8E3321E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</dgm:t>
    </dgm:pt>
    <dgm:pt modelId="{AADECB23-6382-4BE8-A23C-2ADE1F547343}" type="par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2D2DE581-72CA-4A41-B852-D48A113AACCE}" type="sibTrans" cxnId="{E14B3ADA-3EEC-431D-966A-818664489EFD}">
      <dgm:prSet/>
      <dgm:spPr/>
      <dgm:t>
        <a:bodyPr/>
        <a:lstStyle/>
        <a:p>
          <a:endParaRPr lang="zh-CN" altLang="en-US" sz="2800"/>
        </a:p>
      </dgm:t>
    </dgm:pt>
    <dgm:pt modelId="{075B8F5A-0D7F-4989-939D-FDFF24442AB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通过数据挖掘、机器学习、人工智能等技术，减少专业安全管理团队建设的成本投入</a:t>
          </a:r>
        </a:p>
      </dgm:t>
    </dgm:pt>
    <dgm:pt modelId="{D29DC48F-7043-4604-B23D-EE7532DEBC58}" type="par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DC632B39-2584-47CE-B01B-9077AD038C5F}" type="sibTrans" cxnId="{6E2004B9-E6DF-4F66-99A3-AD52AA13B34E}">
      <dgm:prSet/>
      <dgm:spPr/>
      <dgm:t>
        <a:bodyPr/>
        <a:lstStyle/>
        <a:p>
          <a:endParaRPr lang="zh-CN" altLang="en-US" sz="2800"/>
        </a:p>
      </dgm:t>
    </dgm:pt>
    <dgm:pt modelId="{2275457A-E01C-4BCC-8FFA-6B1AD1C38B31}">
      <dgm:prSet custT="1"/>
      <dgm:spPr/>
      <dgm:t>
        <a:bodyPr/>
        <a:lstStyle/>
        <a:p>
          <a:r>
            <a: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gm:t>
    </dgm:pt>
    <dgm:pt modelId="{EDDD9411-AE22-49A2-833B-5D90A5A6C97F}" type="par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39C66D2D-9572-481E-9CC7-C444EA68E86F}" type="sibTrans" cxnId="{9D526E96-DA44-4F89-B010-969AC83BBD10}">
      <dgm:prSet/>
      <dgm:spPr/>
      <dgm:t>
        <a:bodyPr/>
        <a:lstStyle/>
        <a:p>
          <a:endParaRPr lang="zh-CN" altLang="en-US" sz="2800"/>
        </a:p>
      </dgm:t>
    </dgm:pt>
    <dgm:pt modelId="{663AEE36-C326-4E6D-A211-C1C8EB791E71}">
      <dgm:prSet phldrT="[文本]" custT="1"/>
      <dgm:spPr/>
      <dgm:t>
        <a:bodyPr/>
        <a:lstStyle/>
        <a:p>
          <a:r>
            <a:rPr lang="zh-CN" altLang="en-US" sz="1200" b="0" i="1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DD6D63-8608-4787-9B47-505B22B715FA}" type="par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9AF4C5-84C8-4737-9C0B-13169E889A3B}" type="sibTrans" cxnId="{FA36C1F9-C1B3-4E46-BB59-EB93E07E58B3}">
      <dgm:prSet/>
      <dgm:spPr/>
      <dgm:t>
        <a:bodyPr/>
        <a:lstStyle/>
        <a:p>
          <a:endParaRPr lang="zh-CN" altLang="en-US"/>
        </a:p>
      </dgm:t>
    </dgm:pt>
    <dgm:pt modelId="{BE660ADB-38EC-43FE-A4FF-FA594A11E1A5}" type="pres">
      <dgm:prSet presAssocID="{E6125282-74D9-435D-9823-4E619644881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86A06454-6CE2-495D-8858-F41F59EAF516}" type="pres">
      <dgm:prSet presAssocID="{A1D73A12-40F4-4C7A-9C54-7A356A6F4853}" presName="composite" presStyleCnt="0"/>
      <dgm:spPr/>
    </dgm:pt>
    <dgm:pt modelId="{4C2C660D-895E-4A4C-8345-CF6CA9B51410}" type="pres">
      <dgm:prSet presAssocID="{A1D73A12-40F4-4C7A-9C54-7A356A6F4853}" presName="LShape" presStyleLbl="alignNode1" presStyleIdx="0" presStyleCnt="9" custLinFactNeighborX="-27297" custLinFactNeighborY="-3836"/>
      <dgm:spPr/>
    </dgm:pt>
    <dgm:pt modelId="{1C026FD0-E3FA-4A15-8D66-BEEFFAADC2F0}" type="pres">
      <dgm:prSet presAssocID="{A1D73A12-40F4-4C7A-9C54-7A356A6F4853}" presName="ParentText" presStyleLbl="revTx" presStyleIdx="0" presStyleCnt="5" custLinFactNeighborX="-26565" custLinFactNeighborY="61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F84F9-0B90-49D7-979A-6C287F9BA709}" type="pres">
      <dgm:prSet presAssocID="{A1D73A12-40F4-4C7A-9C54-7A356A6F4853}" presName="Triangle" presStyleLbl="alignNode1" presStyleIdx="1" presStyleCnt="9" custLinFactX="-28598" custLinFactNeighborX="-100000" custLinFactNeighborY="21722"/>
      <dgm:spPr/>
    </dgm:pt>
    <dgm:pt modelId="{2E94DDAC-279D-4A9A-9002-9A9DD62938E2}" type="pres">
      <dgm:prSet presAssocID="{3B19A843-93BA-44EC-B8C3-45EFACD96EEC}" presName="sibTrans" presStyleCnt="0"/>
      <dgm:spPr/>
    </dgm:pt>
    <dgm:pt modelId="{5AFB5263-DE67-48B5-8545-D5A48E4D6920}" type="pres">
      <dgm:prSet presAssocID="{3B19A843-93BA-44EC-B8C3-45EFACD96EEC}" presName="space" presStyleCnt="0"/>
      <dgm:spPr/>
    </dgm:pt>
    <dgm:pt modelId="{0DA921EF-408A-48F4-95FD-8D519F142918}" type="pres">
      <dgm:prSet presAssocID="{604044E4-B645-42C9-94A0-C59BBC76066D}" presName="composite" presStyleCnt="0"/>
      <dgm:spPr/>
    </dgm:pt>
    <dgm:pt modelId="{D7C96B1C-841C-47CE-9664-AC213123C25B}" type="pres">
      <dgm:prSet presAssocID="{604044E4-B645-42C9-94A0-C59BBC76066D}" presName="LShape" presStyleLbl="alignNode1" presStyleIdx="2" presStyleCnt="9" custLinFactNeighborX="-27577" custLinFactNeighborY="6215"/>
      <dgm:spPr/>
    </dgm:pt>
    <dgm:pt modelId="{AC58122B-1E64-498F-8555-60DBF85AB278}" type="pres">
      <dgm:prSet presAssocID="{604044E4-B645-42C9-94A0-C59BBC76066D}" presName="ParentText" presStyleLbl="revTx" presStyleIdx="1" presStyleCnt="5" custScaleX="133057" custLinFactNeighborX="-9003" custLinFactNeighborY="95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842FFE-C275-4436-8EBF-20C969A9BFF8}" type="pres">
      <dgm:prSet presAssocID="{604044E4-B645-42C9-94A0-C59BBC76066D}" presName="Triangle" presStyleLbl="alignNode1" presStyleIdx="3" presStyleCnt="9" custLinFactX="-12959" custLinFactNeighborX="-100000" custLinFactNeighborY="42109"/>
      <dgm:spPr/>
    </dgm:pt>
    <dgm:pt modelId="{28E9F9A4-138E-4C48-8F76-B0D4FE2B21E3}" type="pres">
      <dgm:prSet presAssocID="{30B93D77-EC7F-4147-893A-B5340A2770A6}" presName="sibTrans" presStyleCnt="0"/>
      <dgm:spPr/>
    </dgm:pt>
    <dgm:pt modelId="{C2F07A16-56F0-4A96-9DD4-7C3379AED3AD}" type="pres">
      <dgm:prSet presAssocID="{30B93D77-EC7F-4147-893A-B5340A2770A6}" presName="space" presStyleCnt="0"/>
      <dgm:spPr/>
    </dgm:pt>
    <dgm:pt modelId="{361C35A7-6643-4B74-A1DD-2683B0F28FD1}" type="pres">
      <dgm:prSet presAssocID="{069E0ED1-EF36-43E0-981F-8FECC6061F60}" presName="composite" presStyleCnt="0"/>
      <dgm:spPr/>
    </dgm:pt>
    <dgm:pt modelId="{B1029B47-639F-4115-A09E-373B1C8DA56D}" type="pres">
      <dgm:prSet presAssocID="{069E0ED1-EF36-43E0-981F-8FECC6061F60}" presName="LShape" presStyleLbl="alignNode1" presStyleIdx="4" presStyleCnt="9" custLinFactNeighborX="-15248" custLinFactNeighborY="9842"/>
      <dgm:spPr/>
    </dgm:pt>
    <dgm:pt modelId="{8868649C-D20C-4171-AD80-D3545666DC4C}" type="pres">
      <dgm:prSet presAssocID="{069E0ED1-EF36-43E0-981F-8FECC6061F60}" presName="ParentText" presStyleLbl="revTx" presStyleIdx="2" presStyleCnt="5" custScaleX="118593" custLinFactNeighborX="-2330" custLinFactNeighborY="129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126EE4-6309-48BD-9B95-8C6376C9CF78}" type="pres">
      <dgm:prSet presAssocID="{069E0ED1-EF36-43E0-981F-8FECC6061F60}" presName="Triangle" presStyleLbl="alignNode1" presStyleIdx="5" presStyleCnt="9" custLinFactNeighborX="-70463" custLinFactNeighborY="60045"/>
      <dgm:spPr/>
    </dgm:pt>
    <dgm:pt modelId="{81092D46-6C2B-4087-BA13-5584B7F9143E}" type="pres">
      <dgm:prSet presAssocID="{6DB6DE69-BD7F-4345-B61F-40F620A5E145}" presName="sibTrans" presStyleCnt="0"/>
      <dgm:spPr/>
    </dgm:pt>
    <dgm:pt modelId="{1283E0E8-CFDE-4E86-A185-6EA8EF8CCE03}" type="pres">
      <dgm:prSet presAssocID="{6DB6DE69-BD7F-4345-B61F-40F620A5E145}" presName="space" presStyleCnt="0"/>
      <dgm:spPr/>
    </dgm:pt>
    <dgm:pt modelId="{AE335DE0-5375-4367-AAAB-62778477F269}" type="pres">
      <dgm:prSet presAssocID="{263EC969-BF70-4133-8589-EAC9105D6DE3}" presName="composite" presStyleCnt="0"/>
      <dgm:spPr/>
    </dgm:pt>
    <dgm:pt modelId="{95406E05-63B1-4033-9E39-7B58ECA4BF64}" type="pres">
      <dgm:prSet presAssocID="{263EC969-BF70-4133-8589-EAC9105D6DE3}" presName="LShape" presStyleLbl="alignNode1" presStyleIdx="6" presStyleCnt="9" custScaleX="115256" custLinFactNeighborX="-7957" custLinFactNeighborY="13845"/>
      <dgm:spPr/>
    </dgm:pt>
    <dgm:pt modelId="{AD12F340-87E4-413F-BE29-D7F3E1C8DAE2}" type="pres">
      <dgm:prSet presAssocID="{263EC969-BF70-4133-8589-EAC9105D6DE3}" presName="ParentText" presStyleLbl="revTx" presStyleIdx="3" presStyleCnt="5" custScaleX="131609" custLinFactNeighborX="2156" custLinFactNeighborY="170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E24995-DB4D-410D-92FD-6A66A807162D}" type="pres">
      <dgm:prSet presAssocID="{263EC969-BF70-4133-8589-EAC9105D6DE3}" presName="Triangle" presStyleLbl="alignNode1" presStyleIdx="7" presStyleCnt="9" custLinFactNeighborX="-47456" custLinFactNeighborY="82923"/>
      <dgm:spPr/>
    </dgm:pt>
    <dgm:pt modelId="{1DA0A495-0649-4838-B8CE-8822BE039B59}" type="pres">
      <dgm:prSet presAssocID="{BDD53D21-716F-4575-86AD-46FAF151DBDB}" presName="sibTrans" presStyleCnt="0"/>
      <dgm:spPr/>
    </dgm:pt>
    <dgm:pt modelId="{E286C2A8-FA62-449B-9986-6AC396865E5C}" type="pres">
      <dgm:prSet presAssocID="{BDD53D21-716F-4575-86AD-46FAF151DBDB}" presName="space" presStyleCnt="0"/>
      <dgm:spPr/>
    </dgm:pt>
    <dgm:pt modelId="{7383A2DD-41B4-4B89-99A8-CEA2806E5C3A}" type="pres">
      <dgm:prSet presAssocID="{F89D3C0B-366F-4293-BFDA-3A9830E5A573}" presName="composite" presStyleCnt="0"/>
      <dgm:spPr/>
    </dgm:pt>
    <dgm:pt modelId="{5F49902C-8323-40C8-BA89-5D0936371A55}" type="pres">
      <dgm:prSet presAssocID="{F89D3C0B-366F-4293-BFDA-3A9830E5A573}" presName="LShape" presStyleLbl="alignNode1" presStyleIdx="8" presStyleCnt="9" custScaleX="145306" custLinFactNeighborX="5729" custLinFactNeighborY="21464"/>
      <dgm:spPr/>
    </dgm:pt>
    <dgm:pt modelId="{5F96CD34-A340-45ED-AC7D-BC9D9B10CF08}" type="pres">
      <dgm:prSet presAssocID="{F89D3C0B-366F-4293-BFDA-3A9830E5A573}" presName="ParentText" presStyleLbl="revTx" presStyleIdx="4" presStyleCnt="5" custScaleX="149134" custLinFactNeighborX="19402" custLinFactNeighborY="236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F73BC4-865E-4854-82BD-768E28B25485}" type="presOf" srcId="{F89D3C0B-366F-4293-BFDA-3A9830E5A573}" destId="{5F96CD34-A340-45ED-AC7D-BC9D9B10CF08}" srcOrd="0" destOrd="0" presId="urn:microsoft.com/office/officeart/2009/3/layout/StepUpProcess"/>
    <dgm:cxn modelId="{6A05482F-38D4-4ABE-952E-1921ACD5A432}" type="presOf" srcId="{2275457A-E01C-4BCC-8FFA-6B1AD1C38B31}" destId="{5F96CD34-A340-45ED-AC7D-BC9D9B10CF08}" srcOrd="0" destOrd="3" presId="urn:microsoft.com/office/officeart/2009/3/layout/StepUpProcess"/>
    <dgm:cxn modelId="{E5B88D3F-AF7E-41B2-BAFA-1627139E1818}" type="presOf" srcId="{069E0ED1-EF36-43E0-981F-8FECC6061F60}" destId="{8868649C-D20C-4171-AD80-D3545666DC4C}" srcOrd="0" destOrd="0" presId="urn:microsoft.com/office/officeart/2009/3/layout/StepUpProcess"/>
    <dgm:cxn modelId="{E14B3ADA-3EEC-431D-966A-818664489EFD}" srcId="{F89D3C0B-366F-4293-BFDA-3A9830E5A573}" destId="{7DC29EDA-C515-4BAF-A293-B379D8E3321E}" srcOrd="0" destOrd="0" parTransId="{AADECB23-6382-4BE8-A23C-2ADE1F547343}" sibTransId="{2D2DE581-72CA-4A41-B852-D48A113AACCE}"/>
    <dgm:cxn modelId="{A268ACA2-6359-4205-8C39-4B3174A53669}" srcId="{E6125282-74D9-435D-9823-4E6196448814}" destId="{604044E4-B645-42C9-94A0-C59BBC76066D}" srcOrd="1" destOrd="0" parTransId="{8EBDC4D9-4349-4D91-8EC7-EB483A8412F9}" sibTransId="{30B93D77-EC7F-4147-893A-B5340A2770A6}"/>
    <dgm:cxn modelId="{6E2004B9-E6DF-4F66-99A3-AD52AA13B34E}" srcId="{F89D3C0B-366F-4293-BFDA-3A9830E5A573}" destId="{075B8F5A-0D7F-4989-939D-FDFF24442AB1}" srcOrd="1" destOrd="0" parTransId="{D29DC48F-7043-4604-B23D-EE7532DEBC58}" sibTransId="{DC632B39-2584-47CE-B01B-9077AD038C5F}"/>
    <dgm:cxn modelId="{FC6831EC-29EE-44B8-80FB-A5D1742924D9}" type="presOf" srcId="{F65DC3DA-38C8-4D3B-A43B-B6AA11B06429}" destId="{AC58122B-1E64-498F-8555-60DBF85AB278}" srcOrd="0" destOrd="1" presId="urn:microsoft.com/office/officeart/2009/3/layout/StepUpProcess"/>
    <dgm:cxn modelId="{51F4758A-FA60-4789-B525-E276D22A6337}" type="presOf" srcId="{6337988C-B1FA-436A-A681-ADFC5B34431F}" destId="{AD12F340-87E4-413F-BE29-D7F3E1C8DAE2}" srcOrd="0" destOrd="1" presId="urn:microsoft.com/office/officeart/2009/3/layout/StepUpProcess"/>
    <dgm:cxn modelId="{7F418FE8-D7A2-4C12-94AC-8344F0D4F83F}" type="presOf" srcId="{075B8F5A-0D7F-4989-939D-FDFF24442AB1}" destId="{5F96CD34-A340-45ED-AC7D-BC9D9B10CF08}" srcOrd="0" destOrd="2" presId="urn:microsoft.com/office/officeart/2009/3/layout/StepUpProcess"/>
    <dgm:cxn modelId="{936A7B5D-7C8F-4F12-BFC1-24B3F64B20F9}" srcId="{E6125282-74D9-435D-9823-4E6196448814}" destId="{263EC969-BF70-4133-8589-EAC9105D6DE3}" srcOrd="3" destOrd="0" parTransId="{FF5CBB6E-3808-47D2-925F-DBEA57478CFC}" sibTransId="{BDD53D21-716F-4575-86AD-46FAF151DBDB}"/>
    <dgm:cxn modelId="{CE147684-0F46-4190-8DF6-CCDBEA02DE09}" srcId="{069E0ED1-EF36-43E0-981F-8FECC6061F60}" destId="{026114FD-87EF-4526-8118-96DBE034C1E7}" srcOrd="0" destOrd="0" parTransId="{35462C1F-8E0E-4DCD-BDFA-3F64C5E8B1D5}" sibTransId="{6AE52058-7B9B-4C39-9472-2EB4BF0C4ADB}"/>
    <dgm:cxn modelId="{9D526E96-DA44-4F89-B010-969AC83BBD10}" srcId="{F89D3C0B-366F-4293-BFDA-3A9830E5A573}" destId="{2275457A-E01C-4BCC-8FFA-6B1AD1C38B31}" srcOrd="2" destOrd="0" parTransId="{EDDD9411-AE22-49A2-833B-5D90A5A6C97F}" sibTransId="{39C66D2D-9572-481E-9CC7-C444EA68E86F}"/>
    <dgm:cxn modelId="{668CE75D-C01B-427B-B5F4-5DDCCECA3E02}" srcId="{E6125282-74D9-435D-9823-4E6196448814}" destId="{A1D73A12-40F4-4C7A-9C54-7A356A6F4853}" srcOrd="0" destOrd="0" parTransId="{D2FBE48F-C920-4C48-97EA-0D986B780537}" sibTransId="{3B19A843-93BA-44EC-B8C3-45EFACD96EEC}"/>
    <dgm:cxn modelId="{332E893F-08C9-4ACA-A7D6-7DC667D89AA2}" srcId="{263EC969-BF70-4133-8589-EAC9105D6DE3}" destId="{6337988C-B1FA-436A-A681-ADFC5B34431F}" srcOrd="0" destOrd="0" parTransId="{64712919-0F13-45CE-97BF-9AF490FC561A}" sibTransId="{EC0F9487-1326-4B1D-B56E-45D1D449D72D}"/>
    <dgm:cxn modelId="{37782E2F-416F-410A-AE0B-41D86B695D7D}" type="presOf" srcId="{A1D73A12-40F4-4C7A-9C54-7A356A6F4853}" destId="{1C026FD0-E3FA-4A15-8D66-BEEFFAADC2F0}" srcOrd="0" destOrd="0" presId="urn:microsoft.com/office/officeart/2009/3/layout/StepUpProcess"/>
    <dgm:cxn modelId="{A174BF69-8F3D-458E-87FB-42EBCB68D9A5}" type="presOf" srcId="{E6125282-74D9-435D-9823-4E6196448814}" destId="{BE660ADB-38EC-43FE-A4FF-FA594A11E1A5}" srcOrd="0" destOrd="0" presId="urn:microsoft.com/office/officeart/2009/3/layout/StepUpProcess"/>
    <dgm:cxn modelId="{44F1BE88-E71F-42F4-90AA-E305C7CEE3A5}" type="presOf" srcId="{663AEE36-C326-4E6D-A211-C1C8EB791E71}" destId="{1C026FD0-E3FA-4A15-8D66-BEEFFAADC2F0}" srcOrd="0" destOrd="1" presId="urn:microsoft.com/office/officeart/2009/3/layout/StepUpProcess"/>
    <dgm:cxn modelId="{ABAAE3A8-4A68-413F-928B-5A796F91AA8C}" srcId="{604044E4-B645-42C9-94A0-C59BBC76066D}" destId="{F65DC3DA-38C8-4D3B-A43B-B6AA11B06429}" srcOrd="0" destOrd="0" parTransId="{265FEFBC-D8F6-4E2B-90CA-9BD26D21FE34}" sibTransId="{1D87DBFC-791D-4314-A783-0205A49E2678}"/>
    <dgm:cxn modelId="{4C741D0D-C4E4-4A07-9526-95110E7546DD}" srcId="{E6125282-74D9-435D-9823-4E6196448814}" destId="{069E0ED1-EF36-43E0-981F-8FECC6061F60}" srcOrd="2" destOrd="0" parTransId="{7B535583-E7AD-4AFC-BFB2-3541093E9A11}" sibTransId="{6DB6DE69-BD7F-4345-B61F-40F620A5E145}"/>
    <dgm:cxn modelId="{54CE8040-FDF1-4856-B433-A4747C0E94A6}" srcId="{E6125282-74D9-435D-9823-4E6196448814}" destId="{F89D3C0B-366F-4293-BFDA-3A9830E5A573}" srcOrd="4" destOrd="0" parTransId="{E9177B82-8501-46E0-BA24-153619E66D8C}" sibTransId="{E253CDD9-2152-4CFE-ACE4-ED61D65AFD66}"/>
    <dgm:cxn modelId="{188B6A4E-6628-4A07-8076-E65BB79843D1}" type="presOf" srcId="{604044E4-B645-42C9-94A0-C59BBC76066D}" destId="{AC58122B-1E64-498F-8555-60DBF85AB278}" srcOrd="0" destOrd="0" presId="urn:microsoft.com/office/officeart/2009/3/layout/StepUpProcess"/>
    <dgm:cxn modelId="{D8D9413A-C870-44B6-9692-F40962B02385}" type="presOf" srcId="{263EC969-BF70-4133-8589-EAC9105D6DE3}" destId="{AD12F340-87E4-413F-BE29-D7F3E1C8DAE2}" srcOrd="0" destOrd="0" presId="urn:microsoft.com/office/officeart/2009/3/layout/StepUpProcess"/>
    <dgm:cxn modelId="{FA36C1F9-C1B3-4E46-BB59-EB93E07E58B3}" srcId="{A1D73A12-40F4-4C7A-9C54-7A356A6F4853}" destId="{663AEE36-C326-4E6D-A211-C1C8EB791E71}" srcOrd="0" destOrd="0" parTransId="{48DD6D63-8608-4787-9B47-505B22B715FA}" sibTransId="{BE9AF4C5-84C8-4737-9C0B-13169E889A3B}"/>
    <dgm:cxn modelId="{E202F3DC-4212-4007-BCA8-2C09BAB814F7}" type="presOf" srcId="{7DC29EDA-C515-4BAF-A293-B379D8E3321E}" destId="{5F96CD34-A340-45ED-AC7D-BC9D9B10CF08}" srcOrd="0" destOrd="1" presId="urn:microsoft.com/office/officeart/2009/3/layout/StepUpProcess"/>
    <dgm:cxn modelId="{9295A905-ACD2-4D8D-9075-8B35BCBAFAD3}" type="presOf" srcId="{026114FD-87EF-4526-8118-96DBE034C1E7}" destId="{8868649C-D20C-4171-AD80-D3545666DC4C}" srcOrd="0" destOrd="1" presId="urn:microsoft.com/office/officeart/2009/3/layout/StepUpProcess"/>
    <dgm:cxn modelId="{67D1E89F-1EF9-4850-A741-4F93530D1DC5}" type="presParOf" srcId="{BE660ADB-38EC-43FE-A4FF-FA594A11E1A5}" destId="{86A06454-6CE2-495D-8858-F41F59EAF516}" srcOrd="0" destOrd="0" presId="urn:microsoft.com/office/officeart/2009/3/layout/StepUpProcess"/>
    <dgm:cxn modelId="{D5996F1C-FA0E-44E4-B8C0-EC14BB9D4DE5}" type="presParOf" srcId="{86A06454-6CE2-495D-8858-F41F59EAF516}" destId="{4C2C660D-895E-4A4C-8345-CF6CA9B51410}" srcOrd="0" destOrd="0" presId="urn:microsoft.com/office/officeart/2009/3/layout/StepUpProcess"/>
    <dgm:cxn modelId="{DDEF4DCF-4A2D-4F08-850C-F467A05BFE2A}" type="presParOf" srcId="{86A06454-6CE2-495D-8858-F41F59EAF516}" destId="{1C026FD0-E3FA-4A15-8D66-BEEFFAADC2F0}" srcOrd="1" destOrd="0" presId="urn:microsoft.com/office/officeart/2009/3/layout/StepUpProcess"/>
    <dgm:cxn modelId="{359951F2-E4AD-427F-982E-70984EB2DF28}" type="presParOf" srcId="{86A06454-6CE2-495D-8858-F41F59EAF516}" destId="{B30F84F9-0B90-49D7-979A-6C287F9BA709}" srcOrd="2" destOrd="0" presId="urn:microsoft.com/office/officeart/2009/3/layout/StepUpProcess"/>
    <dgm:cxn modelId="{A9AB8681-8FA4-4213-AAED-BD6F4A351809}" type="presParOf" srcId="{BE660ADB-38EC-43FE-A4FF-FA594A11E1A5}" destId="{2E94DDAC-279D-4A9A-9002-9A9DD62938E2}" srcOrd="1" destOrd="0" presId="urn:microsoft.com/office/officeart/2009/3/layout/StepUpProcess"/>
    <dgm:cxn modelId="{C5C0CC9C-47B6-4E32-86FA-A01D3AA726B1}" type="presParOf" srcId="{2E94DDAC-279D-4A9A-9002-9A9DD62938E2}" destId="{5AFB5263-DE67-48B5-8545-D5A48E4D6920}" srcOrd="0" destOrd="0" presId="urn:microsoft.com/office/officeart/2009/3/layout/StepUpProcess"/>
    <dgm:cxn modelId="{6E617833-5F0C-4658-9BEC-61DCDDEDAB61}" type="presParOf" srcId="{BE660ADB-38EC-43FE-A4FF-FA594A11E1A5}" destId="{0DA921EF-408A-48F4-95FD-8D519F142918}" srcOrd="2" destOrd="0" presId="urn:microsoft.com/office/officeart/2009/3/layout/StepUpProcess"/>
    <dgm:cxn modelId="{CE6F9E85-ECAB-4770-AF83-9D0BAF1A4254}" type="presParOf" srcId="{0DA921EF-408A-48F4-95FD-8D519F142918}" destId="{D7C96B1C-841C-47CE-9664-AC213123C25B}" srcOrd="0" destOrd="0" presId="urn:microsoft.com/office/officeart/2009/3/layout/StepUpProcess"/>
    <dgm:cxn modelId="{3F9484D6-013C-44AA-A562-B935570BB140}" type="presParOf" srcId="{0DA921EF-408A-48F4-95FD-8D519F142918}" destId="{AC58122B-1E64-498F-8555-60DBF85AB278}" srcOrd="1" destOrd="0" presId="urn:microsoft.com/office/officeart/2009/3/layout/StepUpProcess"/>
    <dgm:cxn modelId="{05C8F776-8748-4042-8305-CE7E22C6FE2D}" type="presParOf" srcId="{0DA921EF-408A-48F4-95FD-8D519F142918}" destId="{EB842FFE-C275-4436-8EBF-20C969A9BFF8}" srcOrd="2" destOrd="0" presId="urn:microsoft.com/office/officeart/2009/3/layout/StepUpProcess"/>
    <dgm:cxn modelId="{49339CC4-4354-44FA-ADF4-54E103595692}" type="presParOf" srcId="{BE660ADB-38EC-43FE-A4FF-FA594A11E1A5}" destId="{28E9F9A4-138E-4C48-8F76-B0D4FE2B21E3}" srcOrd="3" destOrd="0" presId="urn:microsoft.com/office/officeart/2009/3/layout/StepUpProcess"/>
    <dgm:cxn modelId="{A8DED205-72AE-46CA-AAED-FE94D1075AD0}" type="presParOf" srcId="{28E9F9A4-138E-4C48-8F76-B0D4FE2B21E3}" destId="{C2F07A16-56F0-4A96-9DD4-7C3379AED3AD}" srcOrd="0" destOrd="0" presId="urn:microsoft.com/office/officeart/2009/3/layout/StepUpProcess"/>
    <dgm:cxn modelId="{4BF0538B-3D8F-41F2-AEAA-E72216FC527E}" type="presParOf" srcId="{BE660ADB-38EC-43FE-A4FF-FA594A11E1A5}" destId="{361C35A7-6643-4B74-A1DD-2683B0F28FD1}" srcOrd="4" destOrd="0" presId="urn:microsoft.com/office/officeart/2009/3/layout/StepUpProcess"/>
    <dgm:cxn modelId="{36207079-E596-4715-9CCE-A29C3647279E}" type="presParOf" srcId="{361C35A7-6643-4B74-A1DD-2683B0F28FD1}" destId="{B1029B47-639F-4115-A09E-373B1C8DA56D}" srcOrd="0" destOrd="0" presId="urn:microsoft.com/office/officeart/2009/3/layout/StepUpProcess"/>
    <dgm:cxn modelId="{DB5B6923-755C-4721-B67D-66EF54FEC46D}" type="presParOf" srcId="{361C35A7-6643-4B74-A1DD-2683B0F28FD1}" destId="{8868649C-D20C-4171-AD80-D3545666DC4C}" srcOrd="1" destOrd="0" presId="urn:microsoft.com/office/officeart/2009/3/layout/StepUpProcess"/>
    <dgm:cxn modelId="{8982DDFD-1F60-4226-B1CE-63071D8545A7}" type="presParOf" srcId="{361C35A7-6643-4B74-A1DD-2683B0F28FD1}" destId="{D6126EE4-6309-48BD-9B95-8C6376C9CF78}" srcOrd="2" destOrd="0" presId="urn:microsoft.com/office/officeart/2009/3/layout/StepUpProcess"/>
    <dgm:cxn modelId="{2C97EA7B-43F8-4EC4-9D3D-C627CDB9E76A}" type="presParOf" srcId="{BE660ADB-38EC-43FE-A4FF-FA594A11E1A5}" destId="{81092D46-6C2B-4087-BA13-5584B7F9143E}" srcOrd="5" destOrd="0" presId="urn:microsoft.com/office/officeart/2009/3/layout/StepUpProcess"/>
    <dgm:cxn modelId="{FD5F7A1E-FEEF-4AA5-9E17-E507079D6085}" type="presParOf" srcId="{81092D46-6C2B-4087-BA13-5584B7F9143E}" destId="{1283E0E8-CFDE-4E86-A185-6EA8EF8CCE03}" srcOrd="0" destOrd="0" presId="urn:microsoft.com/office/officeart/2009/3/layout/StepUpProcess"/>
    <dgm:cxn modelId="{DADA5C57-913E-434D-829B-1AE4D2DB231A}" type="presParOf" srcId="{BE660ADB-38EC-43FE-A4FF-FA594A11E1A5}" destId="{AE335DE0-5375-4367-AAAB-62778477F269}" srcOrd="6" destOrd="0" presId="urn:microsoft.com/office/officeart/2009/3/layout/StepUpProcess"/>
    <dgm:cxn modelId="{20D29552-67A1-42C6-90EE-1021A953469A}" type="presParOf" srcId="{AE335DE0-5375-4367-AAAB-62778477F269}" destId="{95406E05-63B1-4033-9E39-7B58ECA4BF64}" srcOrd="0" destOrd="0" presId="urn:microsoft.com/office/officeart/2009/3/layout/StepUpProcess"/>
    <dgm:cxn modelId="{B5C0FB82-360A-44D1-AF75-B1045863A0AD}" type="presParOf" srcId="{AE335DE0-5375-4367-AAAB-62778477F269}" destId="{AD12F340-87E4-413F-BE29-D7F3E1C8DAE2}" srcOrd="1" destOrd="0" presId="urn:microsoft.com/office/officeart/2009/3/layout/StepUpProcess"/>
    <dgm:cxn modelId="{FA4BFF1C-F1E4-421E-8A81-FBAE2F9F297A}" type="presParOf" srcId="{AE335DE0-5375-4367-AAAB-62778477F269}" destId="{80E24995-DB4D-410D-92FD-6A66A807162D}" srcOrd="2" destOrd="0" presId="urn:microsoft.com/office/officeart/2009/3/layout/StepUpProcess"/>
    <dgm:cxn modelId="{A16CCE85-8290-40D9-A07F-8663D66B4A0C}" type="presParOf" srcId="{BE660ADB-38EC-43FE-A4FF-FA594A11E1A5}" destId="{1DA0A495-0649-4838-B8CE-8822BE039B59}" srcOrd="7" destOrd="0" presId="urn:microsoft.com/office/officeart/2009/3/layout/StepUpProcess"/>
    <dgm:cxn modelId="{E9BE8F1A-132C-4967-800C-315263830B4D}" type="presParOf" srcId="{1DA0A495-0649-4838-B8CE-8822BE039B59}" destId="{E286C2A8-FA62-449B-9986-6AC396865E5C}" srcOrd="0" destOrd="0" presId="urn:microsoft.com/office/officeart/2009/3/layout/StepUpProcess"/>
    <dgm:cxn modelId="{A004F32E-B924-451A-A16F-69E280935F0F}" type="presParOf" srcId="{BE660ADB-38EC-43FE-A4FF-FA594A11E1A5}" destId="{7383A2DD-41B4-4B89-99A8-CEA2806E5C3A}" srcOrd="8" destOrd="0" presId="urn:microsoft.com/office/officeart/2009/3/layout/StepUpProcess"/>
    <dgm:cxn modelId="{BAACEB9C-05D9-48A3-9DAE-F7F8E39FED4A}" type="presParOf" srcId="{7383A2DD-41B4-4B89-99A8-CEA2806E5C3A}" destId="{5F49902C-8323-40C8-BA89-5D0936371A55}" srcOrd="0" destOrd="0" presId="urn:microsoft.com/office/officeart/2009/3/layout/StepUpProcess"/>
    <dgm:cxn modelId="{2FF7470B-701C-4236-8EBF-4FCE7894D663}" type="presParOf" srcId="{7383A2DD-41B4-4B89-99A8-CEA2806E5C3A}" destId="{5F96CD34-A340-45ED-AC7D-BC9D9B10CF08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16A446-B38A-4C6C-824A-003C1762854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A0836F0-0B82-4CB5-BB1B-73553E19CD2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gm:t>
    </dgm:pt>
    <dgm:pt modelId="{5B6FA4A7-1AFD-436E-8E94-660842A2BD61}" type="par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15ECC8-204B-41B5-9FEB-AA78E35499F8}" type="sibTrans" cxnId="{DB8E00F0-59B6-41CA-BC26-6DDB29BABAE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348330-BEF1-410C-BF1D-B65AA188A647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gm:t>
    </dgm:pt>
    <dgm:pt modelId="{D3D3BE2C-3C26-4B99-9802-7C1F343C27E3}" type="par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7E21BD-6160-45C4-AAA0-6473E78CB719}" type="sibTrans" cxnId="{24FE7583-16E3-4A1B-BD57-C0EF592CAA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33759-1DA0-4DFD-8803-02B490BB88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gm:t>
    </dgm:pt>
    <dgm:pt modelId="{C030F4FE-4E08-4F88-A6D6-E067078535E7}" type="par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8E7F39-4386-460A-87DA-9AC32A2787AF}" type="sibTrans" cxnId="{6FDA60FE-697C-4CD8-90A9-D439430DE33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75F55F-F1FA-4512-8724-9D306FF68BD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gm:t>
    </dgm:pt>
    <dgm:pt modelId="{5B30F2FC-BD6B-4B32-A9EF-3B681D4D1C58}" type="par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B150C4A9-0A9B-487D-BA52-F125328AA75E}" type="sibTrans" cxnId="{5EBC612C-42E0-4619-977A-22F35F2B6ECD}">
      <dgm:prSet/>
      <dgm:spPr/>
      <dgm:t>
        <a:bodyPr/>
        <a:lstStyle/>
        <a:p>
          <a:endParaRPr lang="zh-CN" altLang="en-US"/>
        </a:p>
      </dgm:t>
    </dgm:pt>
    <dgm:pt modelId="{E01BBF2A-113A-4FFE-B357-339D0873F660}" type="pres">
      <dgm:prSet presAssocID="{D816A446-B38A-4C6C-824A-003C17628546}" presName="Name0" presStyleCnt="0">
        <dgm:presLayoutVars>
          <dgm:dir/>
          <dgm:animLvl val="lvl"/>
          <dgm:resizeHandles val="exact"/>
        </dgm:presLayoutVars>
      </dgm:prSet>
      <dgm:spPr/>
    </dgm:pt>
    <dgm:pt modelId="{7399333B-94DA-45B7-A0B4-6B3222E2F8B9}" type="pres">
      <dgm:prSet presAssocID="{DA0836F0-0B82-4CB5-BB1B-73553E19CD2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A5C44-2689-4FEC-8502-FDA08A38565D}" type="pres">
      <dgm:prSet presAssocID="{B515ECC8-204B-41B5-9FEB-AA78E35499F8}" presName="parTxOnlySpace" presStyleCnt="0"/>
      <dgm:spPr/>
    </dgm:pt>
    <dgm:pt modelId="{DF2D5961-A03D-44A8-8040-C552C060F6EC}" type="pres">
      <dgm:prSet presAssocID="{9F348330-BEF1-410C-BF1D-B65AA188A64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3F1E13-A544-4947-8E5A-857E857677C1}" type="pres">
      <dgm:prSet presAssocID="{287E21BD-6160-45C4-AAA0-6473E78CB719}" presName="parTxOnlySpace" presStyleCnt="0"/>
      <dgm:spPr/>
    </dgm:pt>
    <dgm:pt modelId="{E0E02A9A-F20F-4D5D-84FE-EF84542E1210}" type="pres">
      <dgm:prSet presAssocID="{5AB33759-1DA0-4DFD-8803-02B490BB88B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C5752-F83D-4DA4-A76E-4CA42760D442}" type="pres">
      <dgm:prSet presAssocID="{A78E7F39-4386-460A-87DA-9AC32A2787AF}" presName="parTxOnlySpace" presStyleCnt="0"/>
      <dgm:spPr/>
    </dgm:pt>
    <dgm:pt modelId="{D6AB0DAB-8837-4657-9DAD-50F87186E73B}" type="pres">
      <dgm:prSet presAssocID="{1275F55F-F1FA-4512-8724-9D306FF68BD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144764-FAA9-4820-8C80-7E899D9D52FE}" type="presOf" srcId="{5AB33759-1DA0-4DFD-8803-02B490BB88B6}" destId="{E0E02A9A-F20F-4D5D-84FE-EF84542E1210}" srcOrd="0" destOrd="0" presId="urn:microsoft.com/office/officeart/2005/8/layout/chevron1"/>
    <dgm:cxn modelId="{DB8E00F0-59B6-41CA-BC26-6DDB29BABAEF}" srcId="{D816A446-B38A-4C6C-824A-003C17628546}" destId="{DA0836F0-0B82-4CB5-BB1B-73553E19CD21}" srcOrd="0" destOrd="0" parTransId="{5B6FA4A7-1AFD-436E-8E94-660842A2BD61}" sibTransId="{B515ECC8-204B-41B5-9FEB-AA78E35499F8}"/>
    <dgm:cxn modelId="{6FDA60FE-697C-4CD8-90A9-D439430DE337}" srcId="{D816A446-B38A-4C6C-824A-003C17628546}" destId="{5AB33759-1DA0-4DFD-8803-02B490BB88B6}" srcOrd="2" destOrd="0" parTransId="{C030F4FE-4E08-4F88-A6D6-E067078535E7}" sibTransId="{A78E7F39-4386-460A-87DA-9AC32A2787AF}"/>
    <dgm:cxn modelId="{39210A35-579A-43FB-B341-A619FA84D9CA}" type="presOf" srcId="{D816A446-B38A-4C6C-824A-003C17628546}" destId="{E01BBF2A-113A-4FFE-B357-339D0873F660}" srcOrd="0" destOrd="0" presId="urn:microsoft.com/office/officeart/2005/8/layout/chevron1"/>
    <dgm:cxn modelId="{5EBC612C-42E0-4619-977A-22F35F2B6ECD}" srcId="{D816A446-B38A-4C6C-824A-003C17628546}" destId="{1275F55F-F1FA-4512-8724-9D306FF68BD1}" srcOrd="3" destOrd="0" parTransId="{5B30F2FC-BD6B-4B32-A9EF-3B681D4D1C58}" sibTransId="{B150C4A9-0A9B-487D-BA52-F125328AA75E}"/>
    <dgm:cxn modelId="{24FE7583-16E3-4A1B-BD57-C0EF592CAAFC}" srcId="{D816A446-B38A-4C6C-824A-003C17628546}" destId="{9F348330-BEF1-410C-BF1D-B65AA188A647}" srcOrd="1" destOrd="0" parTransId="{D3D3BE2C-3C26-4B99-9802-7C1F343C27E3}" sibTransId="{287E21BD-6160-45C4-AAA0-6473E78CB719}"/>
    <dgm:cxn modelId="{144EE26D-A537-43B3-AC50-7184E02A6B36}" type="presOf" srcId="{9F348330-BEF1-410C-BF1D-B65AA188A647}" destId="{DF2D5961-A03D-44A8-8040-C552C060F6EC}" srcOrd="0" destOrd="0" presId="urn:microsoft.com/office/officeart/2005/8/layout/chevron1"/>
    <dgm:cxn modelId="{993DFD33-8E5A-4B24-B9F3-58A22176C002}" type="presOf" srcId="{1275F55F-F1FA-4512-8724-9D306FF68BD1}" destId="{D6AB0DAB-8837-4657-9DAD-50F87186E73B}" srcOrd="0" destOrd="0" presId="urn:microsoft.com/office/officeart/2005/8/layout/chevron1"/>
    <dgm:cxn modelId="{2AAC2CF4-077D-4299-A466-5414ACE6266D}" type="presOf" srcId="{DA0836F0-0B82-4CB5-BB1B-73553E19CD21}" destId="{7399333B-94DA-45B7-A0B4-6B3222E2F8B9}" srcOrd="0" destOrd="0" presId="urn:microsoft.com/office/officeart/2005/8/layout/chevron1"/>
    <dgm:cxn modelId="{7542E230-EFC9-4555-855E-34A697B804AF}" type="presParOf" srcId="{E01BBF2A-113A-4FFE-B357-339D0873F660}" destId="{7399333B-94DA-45B7-A0B4-6B3222E2F8B9}" srcOrd="0" destOrd="0" presId="urn:microsoft.com/office/officeart/2005/8/layout/chevron1"/>
    <dgm:cxn modelId="{F19FEE48-8C32-4EE7-AA3E-1FDDDCEA2887}" type="presParOf" srcId="{E01BBF2A-113A-4FFE-B357-339D0873F660}" destId="{3B1A5C44-2689-4FEC-8502-FDA08A38565D}" srcOrd="1" destOrd="0" presId="urn:microsoft.com/office/officeart/2005/8/layout/chevron1"/>
    <dgm:cxn modelId="{0CCDCDA7-258A-47F6-8610-E50194D2391D}" type="presParOf" srcId="{E01BBF2A-113A-4FFE-B357-339D0873F660}" destId="{DF2D5961-A03D-44A8-8040-C552C060F6EC}" srcOrd="2" destOrd="0" presId="urn:microsoft.com/office/officeart/2005/8/layout/chevron1"/>
    <dgm:cxn modelId="{7EB4F2B6-7EAD-4625-AA29-CC7280184F08}" type="presParOf" srcId="{E01BBF2A-113A-4FFE-B357-339D0873F660}" destId="{2F3F1E13-A544-4947-8E5A-857E857677C1}" srcOrd="3" destOrd="0" presId="urn:microsoft.com/office/officeart/2005/8/layout/chevron1"/>
    <dgm:cxn modelId="{DFA07A1E-7A6D-4765-8065-17EE720633D2}" type="presParOf" srcId="{E01BBF2A-113A-4FFE-B357-339D0873F660}" destId="{E0E02A9A-F20F-4D5D-84FE-EF84542E1210}" srcOrd="4" destOrd="0" presId="urn:microsoft.com/office/officeart/2005/8/layout/chevron1"/>
    <dgm:cxn modelId="{341C5948-4D6C-4BA6-8B8D-966307C81A91}" type="presParOf" srcId="{E01BBF2A-113A-4FFE-B357-339D0873F660}" destId="{5EBC5752-F83D-4DA4-A76E-4CA42760D442}" srcOrd="5" destOrd="0" presId="urn:microsoft.com/office/officeart/2005/8/layout/chevron1"/>
    <dgm:cxn modelId="{D0C7FC20-5AAA-4C86-AB4D-7E286F858691}" type="presParOf" srcId="{E01BBF2A-113A-4FFE-B357-339D0873F660}" destId="{D6AB0DAB-8837-4657-9DAD-50F87186E73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C660D-895E-4A4C-8345-CF6CA9B51410}">
      <dsp:nvSpPr>
        <dsp:cNvPr id="0" name=""/>
        <dsp:cNvSpPr/>
      </dsp:nvSpPr>
      <dsp:spPr>
        <a:xfrm rot="5400000">
          <a:off x="97545" y="1264921"/>
          <a:ext cx="871597" cy="145031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26FD0-E3FA-4A15-8D66-BEEFFAADC2F0}">
      <dsp:nvSpPr>
        <dsp:cNvPr id="0" name=""/>
        <dsp:cNvSpPr/>
      </dsp:nvSpPr>
      <dsp:spPr>
        <a:xfrm>
          <a:off x="117" y="1732842"/>
          <a:ext cx="1309355" cy="114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</a:t>
          </a:r>
          <a:endParaRPr lang="en-US" altLang="zh-CN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日志审计、查询及备份，应对合规性检查</a:t>
          </a:r>
          <a:endParaRPr lang="en-US" altLang="zh-CN" sz="1200" b="0" i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7" y="1732842"/>
        <a:ext cx="1309355" cy="1147726"/>
      </dsp:txXfrm>
    </dsp:sp>
    <dsp:sp modelId="{B30F84F9-0B90-49D7-979A-6C287F9BA709}">
      <dsp:nvSpPr>
        <dsp:cNvPr id="0" name=""/>
        <dsp:cNvSpPr/>
      </dsp:nvSpPr>
      <dsp:spPr>
        <a:xfrm>
          <a:off x="1092555" y="1245246"/>
          <a:ext cx="247048" cy="24704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96B1C-841C-47CE-9664-AC213123C25B}">
      <dsp:nvSpPr>
        <dsp:cNvPr id="0" name=""/>
        <dsp:cNvSpPr/>
      </dsp:nvSpPr>
      <dsp:spPr>
        <a:xfrm rot="5400000">
          <a:off x="1768939" y="955885"/>
          <a:ext cx="871597" cy="145031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8122B-1E64-498F-8555-60DBF85AB278}">
      <dsp:nvSpPr>
        <dsp:cNvPr id="0" name=""/>
        <dsp:cNvSpPr/>
      </dsp:nvSpPr>
      <dsp:spPr>
        <a:xfrm>
          <a:off x="1689103" y="1444621"/>
          <a:ext cx="1742188" cy="114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设备集中管理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解决分布式部署的单台设备配置运维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89103" y="1444621"/>
        <a:ext cx="1742188" cy="1147726"/>
      </dsp:txXfrm>
    </dsp:sp>
    <dsp:sp modelId="{EB842FFE-C275-4436-8EBF-20C969A9BFF8}">
      <dsp:nvSpPr>
        <dsp:cNvPr id="0" name=""/>
        <dsp:cNvSpPr/>
      </dsp:nvSpPr>
      <dsp:spPr>
        <a:xfrm>
          <a:off x="2806645" y="898970"/>
          <a:ext cx="247048" cy="24704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29B47-639F-4115-A09E-373B1C8DA56D}">
      <dsp:nvSpPr>
        <dsp:cNvPr id="0" name=""/>
        <dsp:cNvSpPr/>
      </dsp:nvSpPr>
      <dsp:spPr>
        <a:xfrm rot="5400000">
          <a:off x="3478107" y="590857"/>
          <a:ext cx="871597" cy="145031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8649C-D20C-4171-AD80-D3545666DC4C}">
      <dsp:nvSpPr>
        <dsp:cNvPr id="0" name=""/>
        <dsp:cNvSpPr/>
      </dsp:nvSpPr>
      <dsp:spPr>
        <a:xfrm>
          <a:off x="3401528" y="1087451"/>
          <a:ext cx="1552803" cy="114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关联分析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挖掘信息数据之间的潜在关联性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01528" y="1087451"/>
        <a:ext cx="1552803" cy="1147726"/>
      </dsp:txXfrm>
    </dsp:sp>
    <dsp:sp modelId="{D6126EE4-6309-48BD-9B95-8C6376C9CF78}">
      <dsp:nvSpPr>
        <dsp:cNvPr id="0" name=""/>
        <dsp:cNvSpPr/>
      </dsp:nvSpPr>
      <dsp:spPr>
        <a:xfrm>
          <a:off x="4441990" y="546640"/>
          <a:ext cx="247048" cy="24704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06E05-63B1-4033-9E39-7B58ECA4BF64}">
      <dsp:nvSpPr>
        <dsp:cNvPr id="0" name=""/>
        <dsp:cNvSpPr/>
      </dsp:nvSpPr>
      <dsp:spPr>
        <a:xfrm rot="5400000">
          <a:off x="5297387" y="118476"/>
          <a:ext cx="871597" cy="167157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2F340-87E4-413F-BE29-D7F3E1C8DAE2}">
      <dsp:nvSpPr>
        <dsp:cNvPr id="0" name=""/>
        <dsp:cNvSpPr/>
      </dsp:nvSpPr>
      <dsp:spPr>
        <a:xfrm>
          <a:off x="5088590" y="737740"/>
          <a:ext cx="1723229" cy="114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安全流程跟踪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专业的安全运维团队，进行业务安全监控分析和处置流程跟踪</a:t>
          </a:r>
        </a:p>
      </dsp:txBody>
      <dsp:txXfrm>
        <a:off x="5088590" y="737740"/>
        <a:ext cx="1723229" cy="1147726"/>
      </dsp:txXfrm>
    </dsp:sp>
    <dsp:sp modelId="{80E24995-DB4D-410D-92FD-6A66A807162D}">
      <dsp:nvSpPr>
        <dsp:cNvPr id="0" name=""/>
        <dsp:cNvSpPr/>
      </dsp:nvSpPr>
      <dsp:spPr>
        <a:xfrm>
          <a:off x="6212366" y="206519"/>
          <a:ext cx="247048" cy="24704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9902C-8323-40C8-BA89-5D0936371A55}">
      <dsp:nvSpPr>
        <dsp:cNvPr id="0" name=""/>
        <dsp:cNvSpPr/>
      </dsp:nvSpPr>
      <dsp:spPr>
        <a:xfrm rot="5400000">
          <a:off x="7316695" y="-429668"/>
          <a:ext cx="871597" cy="210739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6CD34-A340-45ED-AC7D-BC9D9B10CF08}">
      <dsp:nvSpPr>
        <dsp:cNvPr id="0" name=""/>
        <dsp:cNvSpPr/>
      </dsp:nvSpPr>
      <dsp:spPr>
        <a:xfrm>
          <a:off x="6974489" y="416780"/>
          <a:ext cx="1952693" cy="114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超融合！？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更全面、更立体、更多维度视角的可视化呈现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通过数据挖掘、机器学习、人工智能等技术，减少专业安全管理团队建设的成本投入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精细化运维，差异化配置管理</a:t>
          </a:r>
        </a:p>
      </dsp:txBody>
      <dsp:txXfrm>
        <a:off x="6974489" y="416780"/>
        <a:ext cx="1952693" cy="1147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9333B-94DA-45B7-A0B4-6B3222E2F8B9}">
      <dsp:nvSpPr>
        <dsp:cNvPr id="0" name=""/>
        <dsp:cNvSpPr/>
      </dsp:nvSpPr>
      <dsp:spPr>
        <a:xfrm>
          <a:off x="3745" y="0"/>
          <a:ext cx="2180446" cy="316919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合规性检查</a:t>
          </a:r>
        </a:p>
      </dsp:txBody>
      <dsp:txXfrm>
        <a:off x="162205" y="0"/>
        <a:ext cx="1863527" cy="316919"/>
      </dsp:txXfrm>
    </dsp:sp>
    <dsp:sp modelId="{DF2D5961-A03D-44A8-8040-C552C060F6EC}">
      <dsp:nvSpPr>
        <dsp:cNvPr id="0" name=""/>
        <dsp:cNvSpPr/>
      </dsp:nvSpPr>
      <dsp:spPr>
        <a:xfrm>
          <a:off x="1966147" y="0"/>
          <a:ext cx="2180446" cy="316919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运维管理刚需</a:t>
          </a:r>
        </a:p>
      </dsp:txBody>
      <dsp:txXfrm>
        <a:off x="2124607" y="0"/>
        <a:ext cx="1863527" cy="316919"/>
      </dsp:txXfrm>
    </dsp:sp>
    <dsp:sp modelId="{E0E02A9A-F20F-4D5D-84FE-EF84542E1210}">
      <dsp:nvSpPr>
        <dsp:cNvPr id="0" name=""/>
        <dsp:cNvSpPr/>
      </dsp:nvSpPr>
      <dsp:spPr>
        <a:xfrm>
          <a:off x="3928550" y="0"/>
          <a:ext cx="2180446" cy="316919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综合关联分析</a:t>
          </a:r>
        </a:p>
      </dsp:txBody>
      <dsp:txXfrm>
        <a:off x="4087010" y="0"/>
        <a:ext cx="1863527" cy="316919"/>
      </dsp:txXfrm>
    </dsp:sp>
    <dsp:sp modelId="{D6AB0DAB-8837-4657-9DAD-50F87186E73B}">
      <dsp:nvSpPr>
        <dsp:cNvPr id="0" name=""/>
        <dsp:cNvSpPr/>
      </dsp:nvSpPr>
      <dsp:spPr>
        <a:xfrm>
          <a:off x="5890952" y="0"/>
          <a:ext cx="2180446" cy="316919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全功能融合</a:t>
          </a:r>
        </a:p>
      </dsp:txBody>
      <dsp:txXfrm>
        <a:off x="6049412" y="0"/>
        <a:ext cx="1863527" cy="316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9409E-ED0E-4D42-9DE3-B32D17D384B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1B527-AAC8-4855-83BC-9F4B54478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7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换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92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948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SIEM = SIM + SEM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安全信息管理  </a:t>
            </a:r>
            <a:r>
              <a:rPr lang="en-US" altLang="zh-CN" sz="1600" dirty="0">
                <a:solidFill>
                  <a:schemeClr val="tx1"/>
                </a:solidFill>
              </a:rPr>
              <a:t>+ </a:t>
            </a:r>
            <a:r>
              <a:rPr lang="zh-CN" altLang="en-US" sz="1600" dirty="0">
                <a:solidFill>
                  <a:schemeClr val="tx1"/>
                </a:solidFill>
              </a:rPr>
              <a:t>安全事件管理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SIM </a:t>
            </a:r>
            <a:r>
              <a:rPr lang="zh-CN" altLang="en-US" sz="1600" dirty="0">
                <a:solidFill>
                  <a:schemeClr val="tx1"/>
                </a:solidFill>
              </a:rPr>
              <a:t>侧重于 历史日志分析与取证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SEM</a:t>
            </a:r>
            <a:r>
              <a:rPr lang="zh-CN" altLang="en-US" sz="1600" dirty="0">
                <a:solidFill>
                  <a:schemeClr val="tx1"/>
                </a:solidFill>
              </a:rPr>
              <a:t>侧重于 实时监控和事件处理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SOC = Security ( Network ) Operation Center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SOC</a:t>
            </a:r>
            <a:r>
              <a:rPr lang="zh-CN" altLang="en-US" sz="1600" dirty="0">
                <a:solidFill>
                  <a:schemeClr val="tx1"/>
                </a:solidFill>
              </a:rPr>
              <a:t>是站在安全的角度管理整个网络和系统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SA = Situation Awareness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SA</a:t>
            </a:r>
            <a:r>
              <a:rPr lang="zh-CN" altLang="en-US" sz="1600" dirty="0">
                <a:solidFill>
                  <a:schemeClr val="tx1"/>
                </a:solidFill>
              </a:rPr>
              <a:t>从感知、理解和预测三个层次进行趋势的延续性预测，指导决策和行动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1" dirty="0">
                <a:latin typeface="arial" panose="020B0604020202020204" pitchFamily="34" charset="0"/>
              </a:rPr>
              <a:t>SOC v1.0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实际意义：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</a:rPr>
              <a:t>第一代</a:t>
            </a:r>
            <a:r>
              <a:rPr lang="en-US" altLang="zh-CN" sz="1200" dirty="0" err="1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的目标是集中管理、分析和响应来自多个不同边界和终端工具的报警与事件。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缺陷：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员工手动分析成堆数据，从孤立事件寻找联系，低调。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安全数据分析师增长不足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攻击越来越复杂和不可检测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en-US" altLang="zh-CN" sz="1600" b="1" i="1" dirty="0">
                <a:latin typeface="arial" panose="020B0604020202020204" pitchFamily="34" charset="0"/>
              </a:rPr>
              <a:t> SOC v2.0</a:t>
            </a: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</a:rPr>
              <a:t>愿景目标：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r>
              <a:rPr lang="zh-CN" altLang="en-US" sz="1400" b="1" dirty="0">
                <a:latin typeface="arial" panose="020B0604020202020204" pitchFamily="34" charset="0"/>
              </a:rPr>
              <a:t>不忘初心！！</a:t>
            </a:r>
            <a:r>
              <a:rPr lang="en-US" altLang="zh-CN" sz="1200" b="1" dirty="0">
                <a:latin typeface="arial" panose="020B0604020202020204" pitchFamily="34" charset="0"/>
              </a:rPr>
              <a:t>~  </a:t>
            </a:r>
            <a:r>
              <a:rPr lang="zh-CN" altLang="en-US" sz="1200" b="1" dirty="0">
                <a:latin typeface="arial" panose="020B0604020202020204" pitchFamily="34" charset="0"/>
              </a:rPr>
              <a:t>缓解造成最大业务风险的那些风险因素。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arial" panose="020B0604020202020204" pitchFamily="34" charset="0"/>
              </a:rPr>
              <a:t>改进建议：</a:t>
            </a:r>
            <a:endParaRPr lang="en-US" altLang="zh-CN" sz="1200" b="1" dirty="0">
              <a:latin typeface="arial" panose="020B0604020202020204" pitchFamily="34" charset="0"/>
            </a:endParaRPr>
          </a:p>
          <a:p>
            <a:endParaRPr lang="en-US" altLang="zh-CN" sz="1200" b="1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曾经的痛：人的因素是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运营的最大挑战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利用智能手段（比如机器学习 </a:t>
            </a:r>
            <a:r>
              <a:rPr lang="en-US" altLang="zh-CN" sz="1200" dirty="0">
                <a:latin typeface="arial" panose="020B0604020202020204" pitchFamily="34" charset="0"/>
              </a:rPr>
              <a:t>- TensorFlow</a:t>
            </a:r>
            <a:r>
              <a:rPr lang="zh-CN" altLang="en-US" sz="1200" dirty="0">
                <a:latin typeface="arial" panose="020B0604020202020204" pitchFamily="34" charset="0"/>
              </a:rPr>
              <a:t>）来自动化分析，最小化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操作员工的知识库要求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自动化响应：为已验证的风险，及时采取行动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arial" panose="020B0604020202020204" pitchFamily="34" charset="0"/>
              </a:rPr>
              <a:t>安全可视化：企业的每个人都应视为</a:t>
            </a:r>
            <a:r>
              <a:rPr lang="en-US" altLang="zh-CN" sz="1200" dirty="0">
                <a:latin typeface="arial" panose="020B0604020202020204" pitchFamily="34" charset="0"/>
              </a:rPr>
              <a:t>SOC</a:t>
            </a:r>
            <a:r>
              <a:rPr lang="zh-CN" altLang="en-US" sz="1200" dirty="0">
                <a:latin typeface="arial" panose="020B0604020202020204" pitchFamily="34" charset="0"/>
              </a:rPr>
              <a:t>的信息渠道，每个人都应该意识到网络风险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企业希望通过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建设来打造内部安全运营能力，因为他们想要对安全监控与响应流程进行控制，同时满足监管部门各种信息的交互与合规要求；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每个打算建设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的企业都是独特的，都有他们自己的行业特点和自身的商业价值。因此，任何一个通用方法论都无法满足所有客户的需求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61B527-AAC8-4855-83BC-9F4B54478846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6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428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979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72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83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3" name="Shape 1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RestAPI标准化（创建NGFW、</a:t>
            </a:r>
          </a:p>
        </p:txBody>
      </p:sp>
    </p:spTree>
    <p:extLst>
      <p:ext uri="{BB962C8B-B14F-4D97-AF65-F5344CB8AC3E}">
        <p14:creationId xmlns:p14="http://schemas.microsoft.com/office/powerpoint/2010/main" val="1985363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1B527-AAC8-4855-83BC-9F4B544788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8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本样式页（段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14326" y="1195290"/>
            <a:ext cx="8115348" cy="4634010"/>
          </a:xfrm>
        </p:spPr>
        <p:txBody>
          <a:bodyPr vert="horz" lIns="91440" tIns="45720" rIns="91440" bIns="45720" numCol="2" spcCol="432000" rtlCol="0" anchor="t">
            <a:noAutofit/>
          </a:bodyPr>
          <a:lstStyle>
            <a:lvl1pPr marL="0" marR="0" indent="0" algn="just" defTabSz="914332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pPr marL="0" marR="0" lvl="0" indent="0" algn="just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在此键入文本（已分</a:t>
            </a:r>
            <a:r>
              <a:rPr lang="en-US" altLang="zh-CN" dirty="0"/>
              <a:t>2</a:t>
            </a:r>
            <a:r>
              <a:rPr lang="zh-CN" altLang="en-US" dirty="0"/>
              <a:t>栏）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514326" y="365127"/>
            <a:ext cx="8001024" cy="587374"/>
          </a:xfrm>
        </p:spPr>
        <p:txBody>
          <a:bodyPr>
            <a:normAutofit/>
          </a:bodyPr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单击此处键入标题</a:t>
            </a:r>
          </a:p>
        </p:txBody>
      </p:sp>
    </p:spTree>
    <p:extLst>
      <p:ext uri="{BB962C8B-B14F-4D97-AF65-F5344CB8AC3E}">
        <p14:creationId xmlns:p14="http://schemas.microsoft.com/office/powerpoint/2010/main" val="242767725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928" r="3986"/>
          <a:stretch/>
        </p:blipFill>
        <p:spPr>
          <a:xfrm>
            <a:off x="1" y="4"/>
            <a:ext cx="9143999" cy="6857996"/>
          </a:xfrm>
          <a:custGeom>
            <a:avLst/>
            <a:gdLst>
              <a:gd name="connsiteX0" fmla="*/ 0 w 9143999"/>
              <a:gd name="connsiteY0" fmla="*/ 0 h 6857996"/>
              <a:gd name="connsiteX1" fmla="*/ 9143999 w 9143999"/>
              <a:gd name="connsiteY1" fmla="*/ 0 h 6857996"/>
              <a:gd name="connsiteX2" fmla="*/ 9143999 w 9143999"/>
              <a:gd name="connsiteY2" fmla="*/ 6857996 h 6857996"/>
              <a:gd name="connsiteX3" fmla="*/ 0 w 9143999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6857996">
                <a:moveTo>
                  <a:pt x="0" y="0"/>
                </a:moveTo>
                <a:lnTo>
                  <a:pt x="9143999" y="0"/>
                </a:lnTo>
                <a:lnTo>
                  <a:pt x="9143999" y="6857996"/>
                </a:lnTo>
                <a:lnTo>
                  <a:pt x="0" y="6857996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643" y="2560938"/>
            <a:ext cx="1471170" cy="94835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4353111" y="0"/>
            <a:ext cx="3718112" cy="6858000"/>
          </a:xfrm>
          <a:prstGeom prst="rect">
            <a:avLst/>
          </a:prstGeom>
          <a:solidFill>
            <a:srgbClr val="2035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107412" y="2560938"/>
            <a:ext cx="2209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0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33958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2971800" cy="6874262"/>
          </a:xfrm>
          <a:custGeom>
            <a:avLst/>
            <a:gdLst>
              <a:gd name="connsiteX0" fmla="*/ 0 w 3962400"/>
              <a:gd name="connsiteY0" fmla="*/ 0 h 6874262"/>
              <a:gd name="connsiteX1" fmla="*/ 3962400 w 3962400"/>
              <a:gd name="connsiteY1" fmla="*/ 0 h 6874262"/>
              <a:gd name="connsiteX2" fmla="*/ 3962400 w 3962400"/>
              <a:gd name="connsiteY2" fmla="*/ 6874262 h 6874262"/>
              <a:gd name="connsiteX3" fmla="*/ 0 w 3962400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74262">
                <a:moveTo>
                  <a:pt x="0" y="0"/>
                </a:moveTo>
                <a:lnTo>
                  <a:pt x="3962400" y="0"/>
                </a:lnTo>
                <a:lnTo>
                  <a:pt x="3962400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 userDrawn="1"/>
        </p:nvSpPr>
        <p:spPr>
          <a:xfrm>
            <a:off x="1" y="0"/>
            <a:ext cx="2971800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52242" y="1776083"/>
            <a:ext cx="173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9" name="Round Diagonal Corner Rectangle 9"/>
          <p:cNvSpPr/>
          <p:nvPr userDrawn="1"/>
        </p:nvSpPr>
        <p:spPr>
          <a:xfrm>
            <a:off x="3512821" y="162056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574955" y="168181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4262727" y="168181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2" name="直接连接符 41"/>
          <p:cNvCxnSpPr>
            <a:cxnSpLocks/>
          </p:cNvCxnSpPr>
          <p:nvPr userDrawn="1"/>
        </p:nvCxnSpPr>
        <p:spPr>
          <a:xfrm>
            <a:off x="4262728" y="211429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 Diagonal Corner Rectangle 9"/>
          <p:cNvSpPr/>
          <p:nvPr userDrawn="1"/>
        </p:nvSpPr>
        <p:spPr>
          <a:xfrm>
            <a:off x="3512821" y="237300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3574955" y="243425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4262727" y="243425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46" name="直接连接符 45"/>
          <p:cNvCxnSpPr>
            <a:cxnSpLocks/>
          </p:cNvCxnSpPr>
          <p:nvPr userDrawn="1"/>
        </p:nvCxnSpPr>
        <p:spPr>
          <a:xfrm>
            <a:off x="4262728" y="286673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 Diagonal Corner Rectangle 9"/>
          <p:cNvSpPr/>
          <p:nvPr userDrawn="1"/>
        </p:nvSpPr>
        <p:spPr>
          <a:xfrm>
            <a:off x="3512821" y="3125447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3574955" y="3186692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4262727" y="3186691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0" name="直接连接符 49"/>
          <p:cNvCxnSpPr>
            <a:cxnSpLocks/>
          </p:cNvCxnSpPr>
          <p:nvPr userDrawn="1"/>
        </p:nvCxnSpPr>
        <p:spPr>
          <a:xfrm>
            <a:off x="4262728" y="3619177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 Diagonal Corner Rectangle 9"/>
          <p:cNvSpPr/>
          <p:nvPr userDrawn="1"/>
        </p:nvSpPr>
        <p:spPr>
          <a:xfrm>
            <a:off x="3512821" y="3902041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3574955" y="3963286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53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4262727" y="3963285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54" name="直接连接符 53"/>
          <p:cNvCxnSpPr>
            <a:cxnSpLocks/>
          </p:cNvCxnSpPr>
          <p:nvPr userDrawn="1"/>
        </p:nvCxnSpPr>
        <p:spPr>
          <a:xfrm>
            <a:off x="4262728" y="4395771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 Diagonal Corner Rectangle 9"/>
          <p:cNvSpPr/>
          <p:nvPr userDrawn="1"/>
        </p:nvSpPr>
        <p:spPr>
          <a:xfrm>
            <a:off x="3512821" y="4716793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3574955" y="4778038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3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4262727" y="4778037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4" name="直接连接符 73"/>
          <p:cNvCxnSpPr>
            <a:cxnSpLocks/>
          </p:cNvCxnSpPr>
          <p:nvPr userDrawn="1"/>
        </p:nvCxnSpPr>
        <p:spPr>
          <a:xfrm>
            <a:off x="4262728" y="5210523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 Diagonal Corner Rectangle 9"/>
          <p:cNvSpPr/>
          <p:nvPr userDrawn="1"/>
        </p:nvSpPr>
        <p:spPr>
          <a:xfrm>
            <a:off x="3512821" y="5529634"/>
            <a:ext cx="496800" cy="496710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2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3574955" y="5590879"/>
            <a:ext cx="372533" cy="369332"/>
          </a:xfrm>
        </p:spPr>
        <p:txBody>
          <a:bodyPr wrap="square" anchor="ctr">
            <a:spAutoFit/>
          </a:bodyPr>
          <a:lstStyle>
            <a:lvl1pPr marL="0" indent="0" algn="ctr" defTabSz="914332" rtl="0" eaLnBrk="1" latinLnBrk="0" hangingPunct="1">
              <a:buNone/>
              <a:defRPr lang="zh-CN" altLang="en-US" sz="2000" kern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77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4262727" y="5590878"/>
            <a:ext cx="3256307" cy="369332"/>
          </a:xfrm>
        </p:spPr>
        <p:txBody>
          <a:bodyPr wrap="square">
            <a:spAutoFit/>
          </a:bodyPr>
          <a:lstStyle>
            <a:lvl1pPr marL="0" indent="0" algn="l" defTabSz="914332" rtl="0" eaLnBrk="1" latinLnBrk="0" hangingPunct="1">
              <a:buNone/>
              <a:defRPr lang="zh-CN" altLang="en-US" sz="2000" kern="12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78" name="直接连接符 77"/>
          <p:cNvCxnSpPr>
            <a:cxnSpLocks/>
          </p:cNvCxnSpPr>
          <p:nvPr userDrawn="1"/>
        </p:nvCxnSpPr>
        <p:spPr>
          <a:xfrm>
            <a:off x="4262728" y="6023364"/>
            <a:ext cx="324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7" y="167396"/>
            <a:ext cx="1384871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6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370513" y="6475413"/>
            <a:ext cx="333851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+mn-ea"/>
              </a:rPr>
              <a:t>www.hillstonenet.com.cn   |   Hillstone Confidential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021" y="135002"/>
            <a:ext cx="6743322" cy="668791"/>
          </a:xfrm>
        </p:spPr>
        <p:txBody>
          <a:bodyPr>
            <a:normAutofit/>
          </a:bodyPr>
          <a:lstStyle>
            <a:lvl1pPr>
              <a:defRPr sz="3100" b="1">
                <a:solidFill>
                  <a:srgbClr val="184CA0"/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6634"/>
            <a:ext cx="8229600" cy="5013553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709025" y="6467475"/>
            <a:ext cx="595313" cy="3095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404040"/>
                </a:solidFill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36B160-C62D-4869-8E3A-C8CF6B1667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49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44" r="5144"/>
          <a:stretch/>
        </p:blipFill>
        <p:spPr>
          <a:xfrm>
            <a:off x="0" y="1"/>
            <a:ext cx="9144006" cy="6874262"/>
          </a:xfrm>
          <a:custGeom>
            <a:avLst/>
            <a:gdLst>
              <a:gd name="connsiteX0" fmla="*/ 0 w 9144006"/>
              <a:gd name="connsiteY0" fmla="*/ 0 h 6874262"/>
              <a:gd name="connsiteX1" fmla="*/ 9144006 w 9144006"/>
              <a:gd name="connsiteY1" fmla="*/ 0 h 6874262"/>
              <a:gd name="connsiteX2" fmla="*/ 9144006 w 9144006"/>
              <a:gd name="connsiteY2" fmla="*/ 6874262 h 6874262"/>
              <a:gd name="connsiteX3" fmla="*/ 0 w 9144006"/>
              <a:gd name="connsiteY3" fmla="*/ 6874262 h 68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6" h="6874262">
                <a:moveTo>
                  <a:pt x="0" y="0"/>
                </a:moveTo>
                <a:lnTo>
                  <a:pt x="9144006" y="0"/>
                </a:lnTo>
                <a:lnTo>
                  <a:pt x="9144006" y="6874262"/>
                </a:lnTo>
                <a:lnTo>
                  <a:pt x="0" y="6874262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 userDrawn="1"/>
        </p:nvSpPr>
        <p:spPr>
          <a:xfrm>
            <a:off x="-6" y="9054"/>
            <a:ext cx="9144006" cy="6874263"/>
          </a:xfrm>
          <a:prstGeom prst="rect">
            <a:avLst/>
          </a:prstGeom>
          <a:solidFill>
            <a:srgbClr val="2C487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2640856"/>
            <a:ext cx="1979468" cy="1505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/>
          <p:cNvSpPr/>
          <p:nvPr userDrawn="1"/>
        </p:nvSpPr>
        <p:spPr>
          <a:xfrm>
            <a:off x="2176900" y="2640856"/>
            <a:ext cx="6967105" cy="15056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>
                  <a:alpha val="40000"/>
                </a:schemeClr>
              </a:gs>
              <a:gs pos="82000">
                <a:schemeClr val="accent1">
                  <a:lumMod val="30000"/>
                  <a:lumOff val="70000"/>
                  <a:alpha val="4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07" y="2924269"/>
            <a:ext cx="1687656" cy="1077363"/>
          </a:xfrm>
          <a:prstGeom prst="rect">
            <a:avLst/>
          </a:prstGeom>
        </p:spPr>
      </p:pic>
      <p:sp>
        <p:nvSpPr>
          <p:cNvPr id="2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528047" y="2830894"/>
            <a:ext cx="5864700" cy="646331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4000" u="none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单击此处添加标题</a:t>
            </a:r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528047" y="3647308"/>
            <a:ext cx="3325208" cy="313932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600" u="none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/>
            <a:r>
              <a:rPr lang="zh-CN" altLang="en-US" dirty="0"/>
              <a:t>单击此处添加副标题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466234" y="3647753"/>
            <a:ext cx="1032393" cy="291641"/>
          </a:xfrm>
        </p:spPr>
        <p:txBody>
          <a:bodyPr anchor="ctr">
            <a:normAutofit/>
          </a:bodyPr>
          <a:lstStyle>
            <a:lvl1pPr marL="0" indent="0" algn="r">
              <a:buNone/>
              <a:defRPr lang="zh-CN" altLang="en-US" sz="1600" u="none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2017/2/4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458" y="116115"/>
            <a:ext cx="1410344" cy="9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3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带标题的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直接连接符 7"/>
          <p:cNvSpPr/>
          <p:nvPr/>
        </p:nvSpPr>
        <p:spPr>
          <a:xfrm>
            <a:off x="400002" y="6137820"/>
            <a:ext cx="8343997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8" name="TextBox 19"/>
          <p:cNvSpPr txBox="1"/>
          <p:nvPr/>
        </p:nvSpPr>
        <p:spPr>
          <a:xfrm>
            <a:off x="7315200" y="6299277"/>
            <a:ext cx="1600202" cy="282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825"/>
              <a:t>www.hillstonenet.com.cn</a:t>
            </a:r>
          </a:p>
        </p:txBody>
      </p:sp>
      <p:sp>
        <p:nvSpPr>
          <p:cNvPr id="129" name="Oval 25"/>
          <p:cNvSpPr/>
          <p:nvPr/>
        </p:nvSpPr>
        <p:spPr>
          <a:xfrm>
            <a:off x="7444228" y="6459903"/>
            <a:ext cx="42497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 sz="1350"/>
          </a:p>
        </p:txBody>
      </p:sp>
      <p:pic>
        <p:nvPicPr>
          <p:cNvPr id="130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9345" y="85059"/>
            <a:ext cx="728331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直接连接符 17"/>
          <p:cNvSpPr/>
          <p:nvPr/>
        </p:nvSpPr>
        <p:spPr>
          <a:xfrm>
            <a:off x="523874" y="984764"/>
            <a:ext cx="7572376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pic>
        <p:nvPicPr>
          <p:cNvPr id="132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763" y="85409"/>
            <a:ext cx="756075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523872" y="361822"/>
            <a:ext cx="7357386" cy="6057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3103" y="6345570"/>
            <a:ext cx="42851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21519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直接连接符 7"/>
          <p:cNvSpPr/>
          <p:nvPr/>
        </p:nvSpPr>
        <p:spPr>
          <a:xfrm>
            <a:off x="400002" y="6137820"/>
            <a:ext cx="8343997" cy="1"/>
          </a:xfrm>
          <a:prstGeom prst="line">
            <a:avLst/>
          </a:prstGeom>
          <a:ln w="63500" cap="rnd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42" name="TextBox 19"/>
          <p:cNvSpPr txBox="1"/>
          <p:nvPr/>
        </p:nvSpPr>
        <p:spPr>
          <a:xfrm>
            <a:off x="7315200" y="6299277"/>
            <a:ext cx="1600202" cy="282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lnSpc>
                <a:spcPct val="150000"/>
              </a:lnSpc>
              <a:defRPr sz="1100">
                <a:solidFill>
                  <a:srgbClr val="5656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825"/>
              <a:t>www.hillstonenet.com.cn</a:t>
            </a:r>
          </a:p>
        </p:txBody>
      </p:sp>
      <p:sp>
        <p:nvSpPr>
          <p:cNvPr id="243" name="Oval 25"/>
          <p:cNvSpPr/>
          <p:nvPr/>
        </p:nvSpPr>
        <p:spPr>
          <a:xfrm>
            <a:off x="7444228" y="6459903"/>
            <a:ext cx="42497" cy="56663"/>
          </a:xfrm>
          <a:prstGeom prst="ellipse">
            <a:avLst/>
          </a:prstGeom>
          <a:solidFill>
            <a:srgbClr val="565656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565656"/>
                </a:solidFill>
                <a:latin typeface="+mn-lt"/>
                <a:ea typeface="+mn-ea"/>
                <a:cs typeface="+mn-cs"/>
                <a:sym typeface="Arial Unicode MS"/>
              </a:defRPr>
            </a:pPr>
            <a:endParaRPr sz="1350"/>
          </a:p>
        </p:txBody>
      </p:sp>
      <p:pic>
        <p:nvPicPr>
          <p:cNvPr id="244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9345" y="85059"/>
            <a:ext cx="728331" cy="4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直接连接符 17"/>
          <p:cNvSpPr/>
          <p:nvPr/>
        </p:nvSpPr>
        <p:spPr>
          <a:xfrm>
            <a:off x="523874" y="984764"/>
            <a:ext cx="7572376" cy="1"/>
          </a:xfrm>
          <a:prstGeom prst="line">
            <a:avLst/>
          </a:prstGeom>
          <a:ln w="19050">
            <a:solidFill>
              <a:srgbClr val="D9D9D9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pic>
        <p:nvPicPr>
          <p:cNvPr id="24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763" y="85409"/>
            <a:ext cx="756075" cy="43204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523872" y="361822"/>
            <a:ext cx="7357386" cy="6057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idx="1"/>
          </p:nvPr>
        </p:nvSpPr>
        <p:spPr>
          <a:xfrm>
            <a:off x="611560" y="1340767"/>
            <a:ext cx="8280920" cy="48965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66921" y="996922"/>
            <a:ext cx="247621" cy="332741"/>
          </a:xfrm>
          <a:prstGeom prst="rect">
            <a:avLst/>
          </a:prstGeom>
          <a:noFill/>
        </p:spPr>
        <p:txBody>
          <a:bodyPr wrap="none"/>
          <a:lstStyle>
            <a:lvl1pPr>
              <a:defRPr sz="1200" b="1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3600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365127"/>
            <a:ext cx="7572374" cy="619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4" y="1290119"/>
            <a:ext cx="79914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cxnSp>
        <p:nvCxnSpPr>
          <p:cNvPr id="7" name="直接连接符 6"/>
          <p:cNvCxnSpPr>
            <a:cxnSpLocks/>
          </p:cNvCxnSpPr>
          <p:nvPr userDrawn="1"/>
        </p:nvCxnSpPr>
        <p:spPr>
          <a:xfrm>
            <a:off x="400002" y="6137820"/>
            <a:ext cx="8343996" cy="0"/>
          </a:xfrm>
          <a:prstGeom prst="line">
            <a:avLst/>
          </a:prstGeom>
          <a:ln w="635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9"/>
          <p:cNvSpPr txBox="1"/>
          <p:nvPr userDrawn="1"/>
        </p:nvSpPr>
        <p:spPr>
          <a:xfrm>
            <a:off x="6932244" y="6300128"/>
            <a:ext cx="210543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cs typeface="Open Sans Light" panose="020B0306030504020204" pitchFamily="34" charset="0"/>
              </a:rPr>
              <a:t>www.hillstonenet.com.cn</a:t>
            </a:r>
            <a:endParaRPr lang="bg-BG" sz="1100" dirty="0">
              <a:solidFill>
                <a:srgbClr val="565656"/>
              </a:solidFill>
              <a:latin typeface="微软雅黑" pitchFamily="34" charset="-122"/>
              <a:ea typeface="微软雅黑" pitchFamily="34" charset="-122"/>
              <a:cs typeface="Open Sans Light" panose="020B0306030504020204" pitchFamily="34" charset="0"/>
            </a:endParaRPr>
          </a:p>
        </p:txBody>
      </p:sp>
      <p:sp>
        <p:nvSpPr>
          <p:cNvPr id="9" name="Oval 25"/>
          <p:cNvSpPr/>
          <p:nvPr userDrawn="1"/>
        </p:nvSpPr>
        <p:spPr>
          <a:xfrm>
            <a:off x="7040843" y="6459903"/>
            <a:ext cx="42497" cy="56662"/>
          </a:xfrm>
          <a:prstGeom prst="ellipse">
            <a:avLst/>
          </a:prstGeom>
          <a:solidFill>
            <a:srgbClr val="5656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9347" y="85060"/>
            <a:ext cx="728330" cy="432392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523874" y="984764"/>
            <a:ext cx="757237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089" y="390414"/>
            <a:ext cx="994588" cy="432043"/>
          </a:xfrm>
          <a:prstGeom prst="rect">
            <a:avLst/>
          </a:prstGeom>
        </p:spPr>
      </p:pic>
      <p:sp>
        <p:nvSpPr>
          <p:cNvPr id="14" name="灯片编号占位符 1"/>
          <p:cNvSpPr txBox="1">
            <a:spLocks/>
          </p:cNvSpPr>
          <p:nvPr userDrawn="1"/>
        </p:nvSpPr>
        <p:spPr>
          <a:xfrm>
            <a:off x="523874" y="6356187"/>
            <a:ext cx="571350" cy="248005"/>
          </a:xfrm>
          <a:prstGeom prst="roundRect">
            <a:avLst>
              <a:gd name="adj" fmla="val 50000"/>
            </a:avLst>
          </a:prstGeom>
          <a:solidFill>
            <a:srgbClr val="203556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zh-CN" altLang="en-US" sz="12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A5C36-D067-4A8B-BD3C-F67C535F77D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05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4" r:id="rId2"/>
    <p:sldLayoutId id="2147483666" r:id="rId3"/>
    <p:sldLayoutId id="2147483725" r:id="rId4"/>
    <p:sldLayoutId id="2147483726" r:id="rId5"/>
    <p:sldLayoutId id="2147483728" r:id="rId6"/>
    <p:sldLayoutId id="214748373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kern="1200" dirty="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528047" y="2830894"/>
            <a:ext cx="5864700" cy="1328569"/>
          </a:xfrm>
        </p:spPr>
        <p:txBody>
          <a:bodyPr/>
          <a:lstStyle/>
          <a:p>
            <a:r>
              <a:rPr lang="zh-CN" altLang="en-US" dirty="0" smtClean="0"/>
              <a:t>数据分析平台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贾彬</a:t>
            </a:r>
          </a:p>
        </p:txBody>
      </p:sp>
    </p:spTree>
    <p:extLst>
      <p:ext uri="{BB962C8B-B14F-4D97-AF65-F5344CB8AC3E}">
        <p14:creationId xmlns:p14="http://schemas.microsoft.com/office/powerpoint/2010/main" val="3532375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Grp="1"/>
          </p:cNvSpPr>
          <p:nvPr>
            <p:ph type="title"/>
          </p:nvPr>
        </p:nvSpPr>
        <p:spPr>
          <a:xfrm>
            <a:off x="307055" y="229235"/>
            <a:ext cx="7357386" cy="605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562356">
              <a:defRPr sz="2952"/>
            </a:pPr>
            <a:r>
              <a:rPr lang="zh-CN" altLang="en-US" sz="2800" dirty="0" smtClean="0"/>
              <a:t>大数据分析平台 </a:t>
            </a:r>
            <a:r>
              <a:rPr lang="en-US" altLang="zh-CN" sz="2800" dirty="0" smtClean="0"/>
              <a:t>– </a:t>
            </a:r>
            <a:r>
              <a:rPr lang="zh-CN" altLang="en-US" sz="2800" dirty="0" smtClean="0"/>
              <a:t>威胁情报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4" y="2029485"/>
            <a:ext cx="4695238" cy="2704762"/>
          </a:xfrm>
          <a:prstGeom prst="rect">
            <a:avLst/>
          </a:prstGeom>
        </p:spPr>
      </p:pic>
      <p:pic>
        <p:nvPicPr>
          <p:cNvPr id="6" name="内容占位符 4" descr="内容占位符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104" y="4526830"/>
            <a:ext cx="571958" cy="159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104" y="4797309"/>
            <a:ext cx="571958" cy="177461"/>
          </a:xfrm>
          <a:prstGeom prst="rect">
            <a:avLst/>
          </a:prstGeom>
          <a:ln w="19050">
            <a:solidFill>
              <a:srgbClr val="C00000"/>
            </a:solidFill>
            <a:miter/>
          </a:ln>
        </p:spPr>
      </p:pic>
      <p:pic>
        <p:nvPicPr>
          <p:cNvPr id="8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97723" y="1590804"/>
            <a:ext cx="183610" cy="300205"/>
          </a:xfrm>
          <a:prstGeom prst="rect">
            <a:avLst/>
          </a:prstGeom>
          <a:ln w="9525" cap="flat">
            <a:solidFill>
              <a:srgbClr val="C00000"/>
            </a:solidFill>
            <a:prstDash val="solid"/>
            <a:miter lim="8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101"/>
          <p:cNvSpPr txBox="1"/>
          <p:nvPr/>
        </p:nvSpPr>
        <p:spPr>
          <a:xfrm>
            <a:off x="3089528" y="1884304"/>
            <a:ext cx="1133680" cy="2537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t">
            <a:noAutofit/>
          </a:bodyPr>
          <a:lstStyle>
            <a:lvl1pPr algn="ctr"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900" dirty="0" smtClean="0"/>
              <a:t>大数据分析平台</a:t>
            </a:r>
            <a:endParaRPr sz="900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213023" y="1305506"/>
            <a:ext cx="3930977" cy="4458883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48484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威胁情报是</a:t>
            </a:r>
            <a:r>
              <a:rPr kumimoji="0" lang="zh-CN" altLang="en-US" sz="1050" b="0" i="0" u="none" strike="noStrike" cap="none" normalizeH="0" baseline="0" dirty="0" smtClean="0">
                <a:ln>
                  <a:noFill/>
                </a:ln>
                <a:solidFill>
                  <a:srgbClr val="48484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什么？</a:t>
            </a:r>
            <a:endParaRPr kumimoji="0" lang="en-US" altLang="zh-CN" sz="1050" b="0" i="0" u="none" strike="noStrike" cap="none" normalizeH="0" baseline="0" dirty="0" smtClean="0">
              <a:ln>
                <a:noFill/>
              </a:ln>
              <a:solidFill>
                <a:srgbClr val="48484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dirty="0">
                <a:solidFill>
                  <a:srgbClr val="4848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rgbClr val="4848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48484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基于证据的知识，包括上下文、机制、指标、隐含和可操作的建议，针对一个现存的或新兴的威胁，可用于做出相应决定的知识</a:t>
            </a:r>
            <a:r>
              <a:rPr kumimoji="0" lang="en-US" altLang="zh-CN" sz="1050" b="0" i="0" u="none" strike="noStrike" cap="none" normalizeH="0" baseline="0" dirty="0" smtClean="0">
                <a:ln>
                  <a:noFill/>
                </a:ln>
                <a:solidFill>
                  <a:srgbClr val="48484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dirty="0">
                <a:solidFill>
                  <a:srgbClr val="4848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rgbClr val="4848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48484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—Gartner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威胁情报的常见招标？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-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网络： 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地址、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、域名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- </a:t>
            </a:r>
            <a:r>
              <a:rPr kumimoji="0" lang="zh-CN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电子邮件：收发件人、附件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、链接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- </a:t>
            </a:r>
            <a:r>
              <a:rPr kumimoji="0" lang="zh-CN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主机： 文件名和文件哈希、动态链接库、注册表</a:t>
            </a:r>
            <a:endParaRPr kumimoji="0" lang="en-US" altLang="zh-CN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威胁情报对于数据分析平台的意义</a:t>
            </a:r>
            <a:endParaRPr kumimoji="0" lang="en-US" altLang="zh-CN" sz="105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集成威胁情报和内建规则后，可以从实时数据中快速搜索，监控威胁者，识别潜在威胁，甚至采取自动措施。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比如 禁止威胁情报中提供的恶意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，防止其恶意访问，恶意传播文件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5112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直接连接符 288"/>
          <p:cNvSpPr/>
          <p:nvPr/>
        </p:nvSpPr>
        <p:spPr>
          <a:xfrm flipH="1">
            <a:off x="7428385" y="3701527"/>
            <a:ext cx="2" cy="23795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617" name="直接连接符 278"/>
          <p:cNvSpPr/>
          <p:nvPr/>
        </p:nvSpPr>
        <p:spPr>
          <a:xfrm flipV="1">
            <a:off x="7096547" y="3993926"/>
            <a:ext cx="631403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618" name="标题 1"/>
          <p:cNvSpPr txBox="1">
            <a:spLocks noGrp="1"/>
          </p:cNvSpPr>
          <p:nvPr>
            <p:ph type="title"/>
          </p:nvPr>
        </p:nvSpPr>
        <p:spPr>
          <a:xfrm>
            <a:off x="213850" y="351313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sz="2800" dirty="0" err="1" smtClean="0"/>
              <a:t>部署场景</a:t>
            </a:r>
            <a:endParaRPr sz="2800" dirty="0"/>
          </a:p>
        </p:txBody>
      </p:sp>
      <p:sp>
        <p:nvSpPr>
          <p:cNvPr id="619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550342" y="5616427"/>
            <a:ext cx="374035" cy="2019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620" name="图片 76" descr="图片 7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7050" y="3203829"/>
            <a:ext cx="615739" cy="27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8473" y="3757086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直接连接符 57"/>
          <p:cNvSpPr/>
          <p:nvPr/>
        </p:nvSpPr>
        <p:spPr>
          <a:xfrm flipH="1">
            <a:off x="1534942" y="4499515"/>
            <a:ext cx="2" cy="30333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91" name="直接连接符 60"/>
          <p:cNvSpPr/>
          <p:nvPr/>
        </p:nvSpPr>
        <p:spPr>
          <a:xfrm>
            <a:off x="1535724" y="3443987"/>
            <a:ext cx="1927" cy="313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24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8473" y="4249051"/>
            <a:ext cx="27293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直接连接符 63"/>
          <p:cNvSpPr/>
          <p:nvPr/>
        </p:nvSpPr>
        <p:spPr>
          <a:xfrm>
            <a:off x="2088587" y="4376551"/>
            <a:ext cx="24008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92" name="直接连接符 65"/>
          <p:cNvSpPr/>
          <p:nvPr/>
        </p:nvSpPr>
        <p:spPr>
          <a:xfrm>
            <a:off x="1668492" y="4376219"/>
            <a:ext cx="137590" cy="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628" name="直接连接符 66"/>
          <p:cNvSpPr/>
          <p:nvPr/>
        </p:nvSpPr>
        <p:spPr>
          <a:xfrm>
            <a:off x="1181100" y="3884094"/>
            <a:ext cx="217375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633" name="组合 89"/>
          <p:cNvGrpSpPr/>
          <p:nvPr/>
        </p:nvGrpSpPr>
        <p:grpSpPr>
          <a:xfrm>
            <a:off x="2509454" y="1618313"/>
            <a:ext cx="1188481" cy="594741"/>
            <a:chOff x="-1" y="-1"/>
            <a:chExt cx="1386705" cy="406602"/>
          </a:xfrm>
        </p:grpSpPr>
        <p:grpSp>
          <p:nvGrpSpPr>
            <p:cNvPr id="631" name="云形 3"/>
            <p:cNvGrpSpPr/>
            <p:nvPr/>
          </p:nvGrpSpPr>
          <p:grpSpPr>
            <a:xfrm>
              <a:off x="-1" y="-1"/>
              <a:ext cx="1386705" cy="393989"/>
              <a:chOff x="0" y="0"/>
              <a:chExt cx="1386703" cy="393987"/>
            </a:xfrm>
          </p:grpSpPr>
          <p:sp>
            <p:nvSpPr>
              <p:cNvPr id="629" name="Shape"/>
              <p:cNvSpPr/>
              <p:nvPr/>
            </p:nvSpPr>
            <p:spPr>
              <a:xfrm>
                <a:off x="0" y="0"/>
                <a:ext cx="1386704" cy="39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sp>
            <p:nvSpPr>
              <p:cNvPr id="630" name="Shape"/>
              <p:cNvSpPr/>
              <p:nvPr/>
            </p:nvSpPr>
            <p:spPr>
              <a:xfrm>
                <a:off x="70413" y="20033"/>
                <a:ext cx="1270685" cy="334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32" name="TextBox 92"/>
            <p:cNvSpPr txBox="1"/>
            <p:nvPr/>
          </p:nvSpPr>
          <p:spPr>
            <a:xfrm>
              <a:off x="310906" y="129606"/>
              <a:ext cx="1024561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 dirty="0"/>
                <a:t>INTERNET</a:t>
              </a:r>
            </a:p>
          </p:txBody>
        </p:sp>
      </p:grpSp>
      <p:grpSp>
        <p:nvGrpSpPr>
          <p:cNvPr id="650" name="组合 98"/>
          <p:cNvGrpSpPr/>
          <p:nvPr/>
        </p:nvGrpSpPr>
        <p:grpSpPr>
          <a:xfrm>
            <a:off x="429193" y="4804208"/>
            <a:ext cx="1792470" cy="469357"/>
            <a:chOff x="0" y="0"/>
            <a:chExt cx="2389958" cy="625807"/>
          </a:xfrm>
        </p:grpSpPr>
        <p:grpSp>
          <p:nvGrpSpPr>
            <p:cNvPr id="648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6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6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3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38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39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41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6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4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4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649" name="TextBox 98"/>
            <p:cNvSpPr txBox="1"/>
            <p:nvPr/>
          </p:nvSpPr>
          <p:spPr>
            <a:xfrm>
              <a:off x="818403" y="348812"/>
              <a:ext cx="892217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grpSp>
        <p:nvGrpSpPr>
          <p:cNvPr id="659" name="组合 4"/>
          <p:cNvGrpSpPr/>
          <p:nvPr/>
        </p:nvGrpSpPr>
        <p:grpSpPr>
          <a:xfrm>
            <a:off x="2328666" y="4292357"/>
            <a:ext cx="1018116" cy="993169"/>
            <a:chOff x="0" y="0"/>
            <a:chExt cx="1357486" cy="1324225"/>
          </a:xfrm>
        </p:grpSpPr>
        <p:grpSp>
          <p:nvGrpSpPr>
            <p:cNvPr id="6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65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2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3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4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6" y="72054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5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6" y="5921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58" name="TextBox 99"/>
            <p:cNvSpPr txBox="1"/>
            <p:nvPr/>
          </p:nvSpPr>
          <p:spPr>
            <a:xfrm>
              <a:off x="1191" y="1047229"/>
              <a:ext cx="1356295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核心资产服务器</a:t>
              </a:r>
            </a:p>
          </p:txBody>
        </p:sp>
      </p:grpSp>
      <p:grpSp>
        <p:nvGrpSpPr>
          <p:cNvPr id="664" name="组合 86"/>
          <p:cNvGrpSpPr/>
          <p:nvPr/>
        </p:nvGrpSpPr>
        <p:grpSpPr>
          <a:xfrm>
            <a:off x="508408" y="3602128"/>
            <a:ext cx="670700" cy="572165"/>
            <a:chOff x="0" y="0"/>
            <a:chExt cx="894265" cy="762886"/>
          </a:xfrm>
        </p:grpSpPr>
        <p:grpSp>
          <p:nvGrpSpPr>
            <p:cNvPr id="6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660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663" name="TextBox 101"/>
            <p:cNvSpPr txBox="1"/>
            <p:nvPr/>
          </p:nvSpPr>
          <p:spPr>
            <a:xfrm>
              <a:off x="55019" y="485890"/>
              <a:ext cx="82749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 dirty="0" err="1"/>
                <a:t>分析平台</a:t>
              </a:r>
              <a:endParaRPr sz="900" dirty="0"/>
            </a:p>
          </p:txBody>
        </p:sp>
      </p:grpSp>
      <p:sp>
        <p:nvSpPr>
          <p:cNvPr id="793" name="直接连接符 96"/>
          <p:cNvSpPr/>
          <p:nvPr/>
        </p:nvSpPr>
        <p:spPr>
          <a:xfrm>
            <a:off x="1651235" y="2211833"/>
            <a:ext cx="1364210" cy="1032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66" name="图片 76" descr="图片 7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3721" y="3768898"/>
            <a:ext cx="615739" cy="274468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直接连接符 101"/>
          <p:cNvSpPr/>
          <p:nvPr/>
        </p:nvSpPr>
        <p:spPr>
          <a:xfrm>
            <a:off x="3038522" y="2231414"/>
            <a:ext cx="845132" cy="1575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5" name="直接连接符 115"/>
          <p:cNvSpPr/>
          <p:nvPr/>
        </p:nvSpPr>
        <p:spPr>
          <a:xfrm>
            <a:off x="4218191" y="3910018"/>
            <a:ext cx="172150" cy="2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69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5120" y="4256000"/>
            <a:ext cx="272938" cy="234767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直接连接符 145"/>
          <p:cNvSpPr/>
          <p:nvPr/>
        </p:nvSpPr>
        <p:spPr>
          <a:xfrm>
            <a:off x="3932434" y="4009056"/>
            <a:ext cx="1780" cy="246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671" name="矩形: 圆角 147"/>
          <p:cNvSpPr/>
          <p:nvPr/>
        </p:nvSpPr>
        <p:spPr>
          <a:xfrm>
            <a:off x="195262" y="3132835"/>
            <a:ext cx="3184043" cy="2217287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72" name="矩形: 圆角 148"/>
          <p:cNvSpPr/>
          <p:nvPr/>
        </p:nvSpPr>
        <p:spPr>
          <a:xfrm>
            <a:off x="3464504" y="3130128"/>
            <a:ext cx="2048207" cy="2217287"/>
          </a:xfrm>
          <a:prstGeom prst="roundRect">
            <a:avLst>
              <a:gd name="adj" fmla="val 9994"/>
            </a:avLst>
          </a:prstGeom>
          <a:ln w="28575">
            <a:solidFill>
              <a:srgbClr val="17273F"/>
            </a:solidFill>
            <a:prstDash val="dash"/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74" name="TextBox 101"/>
          <p:cNvSpPr txBox="1"/>
          <p:nvPr/>
        </p:nvSpPr>
        <p:spPr>
          <a:xfrm>
            <a:off x="1804123" y="3237087"/>
            <a:ext cx="75424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iNGFW探针</a:t>
            </a:r>
          </a:p>
        </p:txBody>
      </p:sp>
      <p:sp>
        <p:nvSpPr>
          <p:cNvPr id="675" name="TextBox 101"/>
          <p:cNvSpPr txBox="1"/>
          <p:nvPr/>
        </p:nvSpPr>
        <p:spPr>
          <a:xfrm>
            <a:off x="3574856" y="3567467"/>
            <a:ext cx="838127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iNGFW探针</a:t>
            </a:r>
          </a:p>
        </p:txBody>
      </p:sp>
      <p:grpSp>
        <p:nvGrpSpPr>
          <p:cNvPr id="678" name="矩形: 圆角 156"/>
          <p:cNvGrpSpPr/>
          <p:nvPr/>
        </p:nvGrpSpPr>
        <p:grpSpPr>
          <a:xfrm>
            <a:off x="353032" y="3214411"/>
            <a:ext cx="768654" cy="266377"/>
            <a:chOff x="0" y="0"/>
            <a:chExt cx="1024870" cy="355168"/>
          </a:xfrm>
        </p:grpSpPr>
        <p:sp>
          <p:nvSpPr>
            <p:cNvPr id="67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677" name="总部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总部</a:t>
              </a:r>
            </a:p>
          </p:txBody>
        </p:sp>
      </p:grpSp>
      <p:grpSp>
        <p:nvGrpSpPr>
          <p:cNvPr id="681" name="矩形: 圆角 157"/>
          <p:cNvGrpSpPr/>
          <p:nvPr/>
        </p:nvGrpSpPr>
        <p:grpSpPr>
          <a:xfrm>
            <a:off x="4606970" y="3315121"/>
            <a:ext cx="768654" cy="266377"/>
            <a:chOff x="0" y="0"/>
            <a:chExt cx="1024870" cy="355168"/>
          </a:xfrm>
        </p:grpSpPr>
        <p:sp>
          <p:nvSpPr>
            <p:cNvPr id="679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680" name="区域分支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区域分支</a:t>
              </a:r>
            </a:p>
          </p:txBody>
        </p:sp>
      </p:grpSp>
      <p:pic>
        <p:nvPicPr>
          <p:cNvPr id="682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4660" y="4249542"/>
            <a:ext cx="28392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直接连接符 144"/>
          <p:cNvSpPr/>
          <p:nvPr/>
        </p:nvSpPr>
        <p:spPr>
          <a:xfrm>
            <a:off x="1534942" y="4011102"/>
            <a:ext cx="1" cy="23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98" name="直接连接符 146"/>
          <p:cNvSpPr/>
          <p:nvPr/>
        </p:nvSpPr>
        <p:spPr>
          <a:xfrm>
            <a:off x="1946497" y="4151034"/>
            <a:ext cx="56" cy="98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685" name="图片 4" descr="图片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4711" y="4266904"/>
            <a:ext cx="708093" cy="219700"/>
          </a:xfrm>
          <a:prstGeom prst="rect">
            <a:avLst/>
          </a:prstGeom>
          <a:ln w="19050">
            <a:solidFill>
              <a:srgbClr val="C00000"/>
            </a:solidFill>
            <a:miter/>
          </a:ln>
        </p:spPr>
      </p:pic>
      <p:sp>
        <p:nvSpPr>
          <p:cNvPr id="799" name="直接连接符 161"/>
          <p:cNvSpPr/>
          <p:nvPr/>
        </p:nvSpPr>
        <p:spPr>
          <a:xfrm>
            <a:off x="1209978" y="4376194"/>
            <a:ext cx="189858" cy="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687" name="TextBox 101"/>
          <p:cNvSpPr txBox="1"/>
          <p:nvPr/>
        </p:nvSpPr>
        <p:spPr>
          <a:xfrm>
            <a:off x="420349" y="4498454"/>
            <a:ext cx="93145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流量/日志探针</a:t>
            </a:r>
          </a:p>
        </p:txBody>
      </p:sp>
      <p:grpSp>
        <p:nvGrpSpPr>
          <p:cNvPr id="704" name="组合 163"/>
          <p:cNvGrpSpPr/>
          <p:nvPr/>
        </p:nvGrpSpPr>
        <p:grpSpPr>
          <a:xfrm>
            <a:off x="3658587" y="4778480"/>
            <a:ext cx="1792470" cy="469357"/>
            <a:chOff x="0" y="0"/>
            <a:chExt cx="2389958" cy="625807"/>
          </a:xfrm>
        </p:grpSpPr>
        <p:grpSp>
          <p:nvGrpSpPr>
            <p:cNvPr id="702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688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691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689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0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94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69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695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698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696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7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01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699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0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03" name="TextBox 98"/>
            <p:cNvSpPr txBox="1"/>
            <p:nvPr/>
          </p:nvSpPr>
          <p:spPr>
            <a:xfrm>
              <a:off x="818403" y="348812"/>
              <a:ext cx="892217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sp>
        <p:nvSpPr>
          <p:cNvPr id="705" name="直接连接符 180"/>
          <p:cNvSpPr/>
          <p:nvPr/>
        </p:nvSpPr>
        <p:spPr>
          <a:xfrm>
            <a:off x="3931590" y="4490767"/>
            <a:ext cx="1" cy="269353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711" name="组合 181"/>
          <p:cNvGrpSpPr/>
          <p:nvPr/>
        </p:nvGrpSpPr>
        <p:grpSpPr>
          <a:xfrm>
            <a:off x="4398673" y="3651306"/>
            <a:ext cx="961880" cy="541393"/>
            <a:chOff x="0" y="0"/>
            <a:chExt cx="1282504" cy="721855"/>
          </a:xfrm>
        </p:grpSpPr>
        <p:grpSp>
          <p:nvGrpSpPr>
            <p:cNvPr id="709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06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7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08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10" name="TextBox 99"/>
            <p:cNvSpPr txBox="1"/>
            <p:nvPr/>
          </p:nvSpPr>
          <p:spPr>
            <a:xfrm>
              <a:off x="303007" y="444860"/>
              <a:ext cx="693473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DMZ</a:t>
              </a:r>
            </a:p>
          </p:txBody>
        </p:sp>
      </p:grpSp>
      <p:pic>
        <p:nvPicPr>
          <p:cNvPr id="712" name="图片 4" descr="图片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87914" y="4252362"/>
            <a:ext cx="708094" cy="219700"/>
          </a:xfrm>
          <a:prstGeom prst="rect">
            <a:avLst/>
          </a:prstGeom>
          <a:ln w="19050">
            <a:solidFill>
              <a:srgbClr val="C00000"/>
            </a:solidFill>
            <a:miter/>
          </a:ln>
        </p:spPr>
      </p:pic>
      <p:sp>
        <p:nvSpPr>
          <p:cNvPr id="713" name="TextBox 101"/>
          <p:cNvSpPr txBox="1"/>
          <p:nvPr/>
        </p:nvSpPr>
        <p:spPr>
          <a:xfrm>
            <a:off x="4324142" y="4461252"/>
            <a:ext cx="938217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流量/日志探针</a:t>
            </a:r>
          </a:p>
        </p:txBody>
      </p:sp>
      <p:sp>
        <p:nvSpPr>
          <p:cNvPr id="714" name="直接连接符 213"/>
          <p:cNvSpPr/>
          <p:nvPr/>
        </p:nvSpPr>
        <p:spPr>
          <a:xfrm>
            <a:off x="4055877" y="4361007"/>
            <a:ext cx="332039" cy="120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15" name="矩形: 圆角 215"/>
          <p:cNvSpPr/>
          <p:nvPr/>
        </p:nvSpPr>
        <p:spPr>
          <a:xfrm>
            <a:off x="140277" y="2691246"/>
            <a:ext cx="5460424" cy="2722418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718" name="矩形: 圆角 216"/>
          <p:cNvGrpSpPr/>
          <p:nvPr/>
        </p:nvGrpSpPr>
        <p:grpSpPr>
          <a:xfrm>
            <a:off x="353032" y="2778853"/>
            <a:ext cx="768654" cy="266377"/>
            <a:chOff x="0" y="0"/>
            <a:chExt cx="1024870" cy="355168"/>
          </a:xfrm>
        </p:grpSpPr>
        <p:sp>
          <p:nvSpPr>
            <p:cNvPr id="71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717" name="客户A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客户A</a:t>
              </a:r>
            </a:p>
          </p:txBody>
        </p:sp>
      </p:grpSp>
      <p:grpSp>
        <p:nvGrpSpPr>
          <p:cNvPr id="723" name="组合 217"/>
          <p:cNvGrpSpPr/>
          <p:nvPr/>
        </p:nvGrpSpPr>
        <p:grpSpPr>
          <a:xfrm>
            <a:off x="832752" y="1643804"/>
            <a:ext cx="1475522" cy="660742"/>
            <a:chOff x="0" y="0"/>
            <a:chExt cx="1967361" cy="880987"/>
          </a:xfrm>
        </p:grpSpPr>
        <p:grpSp>
          <p:nvGrpSpPr>
            <p:cNvPr id="721" name="组合 73"/>
            <p:cNvGrpSpPr/>
            <p:nvPr/>
          </p:nvGrpSpPr>
          <p:grpSpPr>
            <a:xfrm>
              <a:off x="67190" y="-1"/>
              <a:ext cx="1761272" cy="800957"/>
              <a:chOff x="0" y="0"/>
              <a:chExt cx="1761270" cy="800955"/>
            </a:xfrm>
          </p:grpSpPr>
          <p:pic>
            <p:nvPicPr>
              <p:cNvPr id="719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775289" y="135818"/>
                <a:ext cx="244813" cy="400272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20" name="圆角矩形 75"/>
              <p:cNvSpPr/>
              <p:nvPr/>
            </p:nvSpPr>
            <p:spPr>
              <a:xfrm>
                <a:off x="0" y="0"/>
                <a:ext cx="1761271" cy="80095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22" name="TextBox 101"/>
            <p:cNvSpPr txBox="1"/>
            <p:nvPr/>
          </p:nvSpPr>
          <p:spPr>
            <a:xfrm>
              <a:off x="0" y="542663"/>
              <a:ext cx="1967362" cy="338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noAutofit/>
            </a:bodyPr>
            <a:lstStyle>
              <a:lvl1pPr algn="ctr"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 dirty="0" err="1"/>
                <a:t>分析平台云端控制中心</a:t>
              </a:r>
              <a:endParaRPr sz="900" dirty="0"/>
            </a:p>
          </p:txBody>
        </p:sp>
      </p:grpSp>
      <p:sp>
        <p:nvSpPr>
          <p:cNvPr id="724" name="直接连接符 223"/>
          <p:cNvSpPr/>
          <p:nvPr/>
        </p:nvSpPr>
        <p:spPr>
          <a:xfrm flipH="1">
            <a:off x="2204100" y="1897720"/>
            <a:ext cx="285624" cy="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25" name="矩形: 圆角 224"/>
          <p:cNvSpPr/>
          <p:nvPr/>
        </p:nvSpPr>
        <p:spPr>
          <a:xfrm>
            <a:off x="5721873" y="2691246"/>
            <a:ext cx="3261194" cy="2722418"/>
          </a:xfrm>
          <a:prstGeom prst="roundRect">
            <a:avLst>
              <a:gd name="adj" fmla="val 6128"/>
            </a:avLst>
          </a:prstGeom>
          <a:ln w="28575">
            <a:solidFill>
              <a:srgbClr val="17273F"/>
            </a:solidFill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728" name="矩形: 圆角 225"/>
          <p:cNvGrpSpPr/>
          <p:nvPr/>
        </p:nvGrpSpPr>
        <p:grpSpPr>
          <a:xfrm>
            <a:off x="7989137" y="2778339"/>
            <a:ext cx="768653" cy="266377"/>
            <a:chOff x="0" y="0"/>
            <a:chExt cx="1024870" cy="355168"/>
          </a:xfrm>
        </p:grpSpPr>
        <p:sp>
          <p:nvSpPr>
            <p:cNvPr id="726" name="Rounded Rectangle"/>
            <p:cNvSpPr/>
            <p:nvPr/>
          </p:nvSpPr>
          <p:spPr>
            <a:xfrm>
              <a:off x="0" y="0"/>
              <a:ext cx="1024870" cy="3551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17273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727" name="客户B"/>
            <p:cNvSpPr txBox="1"/>
            <p:nvPr/>
          </p:nvSpPr>
          <p:spPr>
            <a:xfrm>
              <a:off x="17337" y="39087"/>
              <a:ext cx="990195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客户B</a:t>
              </a:r>
            </a:p>
          </p:txBody>
        </p:sp>
      </p:grpSp>
      <p:pic>
        <p:nvPicPr>
          <p:cNvPr id="729" name="图片 76" descr="图片 7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6315" y="3318129"/>
            <a:ext cx="615739" cy="27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7739" y="3871386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直接连接符 228"/>
          <p:cNvSpPr/>
          <p:nvPr/>
        </p:nvSpPr>
        <p:spPr>
          <a:xfrm flipH="1">
            <a:off x="6964207" y="4613815"/>
            <a:ext cx="2" cy="30333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00" name="直接连接符 229"/>
          <p:cNvSpPr/>
          <p:nvPr/>
        </p:nvSpPr>
        <p:spPr>
          <a:xfrm>
            <a:off x="6964988" y="3558287"/>
            <a:ext cx="1928" cy="313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pic>
        <p:nvPicPr>
          <p:cNvPr id="733" name="内容占位符 4" descr="内容占位符 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34265" y="4398016"/>
            <a:ext cx="571958" cy="1592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0" name="组合 231"/>
          <p:cNvGrpSpPr/>
          <p:nvPr/>
        </p:nvGrpSpPr>
        <p:grpSpPr>
          <a:xfrm>
            <a:off x="5858459" y="4918508"/>
            <a:ext cx="1792469" cy="469357"/>
            <a:chOff x="0" y="0"/>
            <a:chExt cx="2389958" cy="625807"/>
          </a:xfrm>
        </p:grpSpPr>
        <p:grpSp>
          <p:nvGrpSpPr>
            <p:cNvPr id="748" name="组合 37"/>
            <p:cNvGrpSpPr/>
            <p:nvPr/>
          </p:nvGrpSpPr>
          <p:grpSpPr>
            <a:xfrm>
              <a:off x="0" y="0"/>
              <a:ext cx="2389958" cy="612221"/>
              <a:chOff x="0" y="0"/>
              <a:chExt cx="2389957" cy="612220"/>
            </a:xfrm>
          </p:grpSpPr>
          <p:sp>
            <p:nvSpPr>
              <p:cNvPr id="734" name="圆角矩形 38"/>
              <p:cNvSpPr/>
              <p:nvPr/>
            </p:nvSpPr>
            <p:spPr>
              <a:xfrm>
                <a:off x="0" y="0"/>
                <a:ext cx="2389957" cy="612220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  <p:grpSp>
            <p:nvGrpSpPr>
              <p:cNvPr id="737" name="组合 39"/>
              <p:cNvGrpSpPr/>
              <p:nvPr/>
            </p:nvGrpSpPr>
            <p:grpSpPr>
              <a:xfrm>
                <a:off x="1108240" y="104983"/>
                <a:ext cx="404643" cy="278679"/>
                <a:chOff x="0" y="0"/>
                <a:chExt cx="404642" cy="278678"/>
              </a:xfrm>
            </p:grpSpPr>
            <p:pic>
              <p:nvPicPr>
                <p:cNvPr id="73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0" name="组合 40"/>
              <p:cNvGrpSpPr/>
              <p:nvPr/>
            </p:nvGrpSpPr>
            <p:grpSpPr>
              <a:xfrm>
                <a:off x="1807168" y="104983"/>
                <a:ext cx="404644" cy="278679"/>
                <a:chOff x="0" y="0"/>
                <a:chExt cx="404642" cy="278678"/>
              </a:xfrm>
            </p:grpSpPr>
            <p:pic>
              <p:nvPicPr>
                <p:cNvPr id="738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9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741" name="TextBox 41"/>
              <p:cNvSpPr txBox="1"/>
              <p:nvPr/>
            </p:nvSpPr>
            <p:spPr>
              <a:xfrm>
                <a:off x="1414318" y="63852"/>
                <a:ext cx="471702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600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sz="1200"/>
                  <a:t>…</a:t>
                </a:r>
              </a:p>
            </p:txBody>
          </p:sp>
          <p:grpSp>
            <p:nvGrpSpPr>
              <p:cNvPr id="744" name="组合 42"/>
              <p:cNvGrpSpPr/>
              <p:nvPr/>
            </p:nvGrpSpPr>
            <p:grpSpPr>
              <a:xfrm>
                <a:off x="635599" y="104983"/>
                <a:ext cx="404643" cy="278679"/>
                <a:chOff x="0" y="0"/>
                <a:chExt cx="404642" cy="278678"/>
              </a:xfrm>
            </p:grpSpPr>
            <p:pic>
              <p:nvPicPr>
                <p:cNvPr id="742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3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47" name="组合 43"/>
              <p:cNvGrpSpPr/>
              <p:nvPr/>
            </p:nvGrpSpPr>
            <p:grpSpPr>
              <a:xfrm>
                <a:off x="162958" y="111910"/>
                <a:ext cx="404644" cy="278679"/>
                <a:chOff x="0" y="0"/>
                <a:chExt cx="404642" cy="278678"/>
              </a:xfrm>
            </p:grpSpPr>
            <p:pic>
              <p:nvPicPr>
                <p:cNvPr id="745" name="Picture 16" descr="Picture 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7046" y="0"/>
                  <a:ext cx="377597" cy="2405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6" name="Picture 15" descr="Picture 1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28438"/>
                  <a:ext cx="175164" cy="250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749" name="TextBox 98"/>
            <p:cNvSpPr txBox="1"/>
            <p:nvPr/>
          </p:nvSpPr>
          <p:spPr>
            <a:xfrm>
              <a:off x="818402" y="348812"/>
              <a:ext cx="892216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终端主机</a:t>
              </a:r>
            </a:p>
          </p:txBody>
        </p:sp>
      </p:grpSp>
      <p:grpSp>
        <p:nvGrpSpPr>
          <p:cNvPr id="759" name="组合 248"/>
          <p:cNvGrpSpPr/>
          <p:nvPr/>
        </p:nvGrpSpPr>
        <p:grpSpPr>
          <a:xfrm>
            <a:off x="7757932" y="4406656"/>
            <a:ext cx="1018164" cy="1007005"/>
            <a:chOff x="0" y="0"/>
            <a:chExt cx="1357550" cy="1342671"/>
          </a:xfrm>
        </p:grpSpPr>
        <p:grpSp>
          <p:nvGrpSpPr>
            <p:cNvPr id="757" name="组合 30"/>
            <p:cNvGrpSpPr/>
            <p:nvPr/>
          </p:nvGrpSpPr>
          <p:grpSpPr>
            <a:xfrm>
              <a:off x="0" y="0"/>
              <a:ext cx="1282503" cy="1295198"/>
              <a:chOff x="0" y="0"/>
              <a:chExt cx="1282502" cy="1295197"/>
            </a:xfrm>
          </p:grpSpPr>
          <p:pic>
            <p:nvPicPr>
              <p:cNvPr id="75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0158" y="91534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2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0626" y="305878"/>
                <a:ext cx="301943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3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3252" y="693998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4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7" y="72054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5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18337" y="59218"/>
                <a:ext cx="301942" cy="360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56" name="圆角矩形 36"/>
              <p:cNvSpPr/>
              <p:nvPr/>
            </p:nvSpPr>
            <p:spPr>
              <a:xfrm>
                <a:off x="0" y="0"/>
                <a:ext cx="1282503" cy="1295198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58" name="TextBox 99"/>
            <p:cNvSpPr txBox="1"/>
            <p:nvPr/>
          </p:nvSpPr>
          <p:spPr>
            <a:xfrm>
              <a:off x="82907" y="1065675"/>
              <a:ext cx="1274643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核心资产服务器</a:t>
              </a:r>
            </a:p>
          </p:txBody>
        </p:sp>
      </p:grpSp>
      <p:grpSp>
        <p:nvGrpSpPr>
          <p:cNvPr id="764" name="组合 257"/>
          <p:cNvGrpSpPr/>
          <p:nvPr/>
        </p:nvGrpSpPr>
        <p:grpSpPr>
          <a:xfrm>
            <a:off x="5925315" y="3716428"/>
            <a:ext cx="670700" cy="572165"/>
            <a:chOff x="0" y="0"/>
            <a:chExt cx="894265" cy="762886"/>
          </a:xfrm>
        </p:grpSpPr>
        <p:grpSp>
          <p:nvGrpSpPr>
            <p:cNvPr id="762" name="组合 73"/>
            <p:cNvGrpSpPr/>
            <p:nvPr/>
          </p:nvGrpSpPr>
          <p:grpSpPr>
            <a:xfrm>
              <a:off x="0" y="0"/>
              <a:ext cx="894265" cy="727606"/>
              <a:chOff x="0" y="0"/>
              <a:chExt cx="894264" cy="727605"/>
            </a:xfrm>
          </p:grpSpPr>
          <p:pic>
            <p:nvPicPr>
              <p:cNvPr id="760" name="Picture 9" descr="Picture 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51794" y="123380"/>
                <a:ext cx="222393" cy="363615"/>
              </a:xfrm>
              <a:prstGeom prst="rect">
                <a:avLst/>
              </a:prstGeom>
              <a:ln w="9525" cap="flat">
                <a:solidFill>
                  <a:srgbClr val="C00000"/>
                </a:solidFill>
                <a:prstDash val="solid"/>
                <a:miter lim="800000"/>
              </a:ln>
              <a:effectLst>
                <a:outerShdw blurRad="1905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61" name="圆角矩形 75"/>
              <p:cNvSpPr/>
              <p:nvPr/>
            </p:nvSpPr>
            <p:spPr>
              <a:xfrm>
                <a:off x="0" y="0"/>
                <a:ext cx="894265" cy="727606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63" name="TextBox 101"/>
            <p:cNvSpPr txBox="1"/>
            <p:nvPr/>
          </p:nvSpPr>
          <p:spPr>
            <a:xfrm>
              <a:off x="55019" y="485890"/>
              <a:ext cx="82749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分析平台</a:t>
              </a:r>
            </a:p>
          </p:txBody>
        </p:sp>
      </p:grpSp>
      <p:sp>
        <p:nvSpPr>
          <p:cNvPr id="765" name="TextBox 101"/>
          <p:cNvSpPr txBox="1"/>
          <p:nvPr/>
        </p:nvSpPr>
        <p:spPr>
          <a:xfrm>
            <a:off x="5999961" y="4579952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BDS探针</a:t>
            </a:r>
          </a:p>
        </p:txBody>
      </p:sp>
      <p:sp>
        <p:nvSpPr>
          <p:cNvPr id="766" name="TextBox 101"/>
          <p:cNvSpPr txBox="1"/>
          <p:nvPr/>
        </p:nvSpPr>
        <p:spPr>
          <a:xfrm>
            <a:off x="5908569" y="3356384"/>
            <a:ext cx="75424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/>
              <a:t>iNGFW探针</a:t>
            </a:r>
          </a:p>
        </p:txBody>
      </p:sp>
      <p:pic>
        <p:nvPicPr>
          <p:cNvPr id="767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0356" y="4353335"/>
            <a:ext cx="283928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直接连接符 266"/>
          <p:cNvSpPr/>
          <p:nvPr/>
        </p:nvSpPr>
        <p:spPr>
          <a:xfrm flipH="1">
            <a:off x="6964207" y="4125403"/>
            <a:ext cx="2" cy="23795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69" name="直接连接符 268"/>
          <p:cNvSpPr/>
          <p:nvPr/>
        </p:nvSpPr>
        <p:spPr>
          <a:xfrm flipV="1">
            <a:off x="6632068" y="4490359"/>
            <a:ext cx="195670" cy="69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775" name="组合 269"/>
          <p:cNvGrpSpPr/>
          <p:nvPr/>
        </p:nvGrpSpPr>
        <p:grpSpPr>
          <a:xfrm>
            <a:off x="7760618" y="3722766"/>
            <a:ext cx="961879" cy="541392"/>
            <a:chOff x="0" y="0"/>
            <a:chExt cx="1282504" cy="721855"/>
          </a:xfrm>
        </p:grpSpPr>
        <p:grpSp>
          <p:nvGrpSpPr>
            <p:cNvPr id="773" name="组合 30"/>
            <p:cNvGrpSpPr/>
            <p:nvPr/>
          </p:nvGrpSpPr>
          <p:grpSpPr>
            <a:xfrm>
              <a:off x="0" y="0"/>
              <a:ext cx="1282504" cy="681207"/>
              <a:chOff x="0" y="0"/>
              <a:chExt cx="1282503" cy="681206"/>
            </a:xfrm>
          </p:grpSpPr>
          <p:pic>
            <p:nvPicPr>
              <p:cNvPr id="770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88933" y="117489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1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94669" y="100987"/>
                <a:ext cx="301943" cy="3607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72" name="圆角矩形 36"/>
              <p:cNvSpPr/>
              <p:nvPr/>
            </p:nvSpPr>
            <p:spPr>
              <a:xfrm>
                <a:off x="0" y="0"/>
                <a:ext cx="1282504" cy="681207"/>
              </a:xfrm>
              <a:prstGeom prst="roundRect">
                <a:avLst>
                  <a:gd name="adj" fmla="val 7050"/>
                </a:avLst>
              </a:prstGeom>
              <a:noFill/>
              <a:ln w="222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b">
                <a:noAutofit/>
              </a:bodyPr>
              <a:lstStyle/>
              <a:p>
                <a:pPr algn="r">
                  <a:defRPr sz="1600" b="1" i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/>
              </a:p>
            </p:txBody>
          </p:sp>
        </p:grpSp>
        <p:sp>
          <p:nvSpPr>
            <p:cNvPr id="774" name="TextBox 99"/>
            <p:cNvSpPr txBox="1"/>
            <p:nvPr/>
          </p:nvSpPr>
          <p:spPr>
            <a:xfrm>
              <a:off x="303008" y="444859"/>
              <a:ext cx="693473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DMZ</a:t>
              </a:r>
            </a:p>
          </p:txBody>
        </p:sp>
      </p:grpSp>
      <p:pic>
        <p:nvPicPr>
          <p:cNvPr id="776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84704" y="3860297"/>
            <a:ext cx="272937" cy="254017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直接连接符 281"/>
          <p:cNvSpPr/>
          <p:nvPr/>
        </p:nvSpPr>
        <p:spPr>
          <a:xfrm flipV="1">
            <a:off x="6605334" y="3988585"/>
            <a:ext cx="195670" cy="69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78" name="直接连接符 282"/>
          <p:cNvSpPr/>
          <p:nvPr/>
        </p:nvSpPr>
        <p:spPr>
          <a:xfrm flipV="1">
            <a:off x="7163149" y="4468431"/>
            <a:ext cx="548115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01" name="直接连接符 290"/>
          <p:cNvSpPr/>
          <p:nvPr/>
        </p:nvSpPr>
        <p:spPr>
          <a:xfrm>
            <a:off x="3060348" y="2217243"/>
            <a:ext cx="3665226" cy="1155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782" name="内容占位符 2"/>
          <p:cNvSpPr txBox="1"/>
          <p:nvPr/>
        </p:nvSpPr>
        <p:spPr>
          <a:xfrm>
            <a:off x="4520180" y="1250704"/>
            <a:ext cx="4263226" cy="10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 indent="85725">
              <a:lnSpc>
                <a:spcPct val="150000"/>
              </a:lnSpc>
              <a:spcBef>
                <a:spcPts val="15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dirty="0" err="1"/>
              <a:t>客户价值</a:t>
            </a:r>
            <a:endParaRPr sz="900" dirty="0"/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dirty="0" err="1"/>
              <a:t>全局安全态势感知，呈现客户全网的风险态势，挖掘孤岛信息的潜在价值</a:t>
            </a:r>
            <a:endParaRPr sz="900" dirty="0"/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dirty="0" err="1"/>
              <a:t>山石安全产品日志集中审计，查询，备份</a:t>
            </a:r>
            <a:endParaRPr sz="900" dirty="0"/>
          </a:p>
          <a:p>
            <a:pPr marL="300038" indent="-214313">
              <a:lnSpc>
                <a:spcPct val="150000"/>
              </a:lnSpc>
              <a:spcBef>
                <a:spcPts val="150"/>
              </a:spcBef>
              <a:buSzPct val="100000"/>
              <a:buFont typeface="Arial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dirty="0" err="1"/>
              <a:t>山石安全产品集中管理，配置下发，特征库及Lic更新</a:t>
            </a:r>
            <a:endParaRPr sz="900" dirty="0"/>
          </a:p>
        </p:txBody>
      </p:sp>
      <p:sp>
        <p:nvSpPr>
          <p:cNvPr id="783" name="矩形: 圆角 3"/>
          <p:cNvSpPr/>
          <p:nvPr/>
        </p:nvSpPr>
        <p:spPr>
          <a:xfrm>
            <a:off x="1193295" y="3127012"/>
            <a:ext cx="4398740" cy="2217289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4" name="矩形: 圆角 3"/>
          <p:cNvSpPr/>
          <p:nvPr/>
        </p:nvSpPr>
        <p:spPr>
          <a:xfrm>
            <a:off x="129106" y="3135199"/>
            <a:ext cx="357821" cy="2207143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5" name="矩形: 圆角 3"/>
          <p:cNvSpPr/>
          <p:nvPr/>
        </p:nvSpPr>
        <p:spPr>
          <a:xfrm>
            <a:off x="494712" y="3145214"/>
            <a:ext cx="701657" cy="445066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6" name="矩形: 圆角 3"/>
          <p:cNvSpPr/>
          <p:nvPr/>
        </p:nvSpPr>
        <p:spPr>
          <a:xfrm>
            <a:off x="492657" y="4161768"/>
            <a:ext cx="701658" cy="1168243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7" name="矩形: 圆角 3"/>
          <p:cNvSpPr/>
          <p:nvPr/>
        </p:nvSpPr>
        <p:spPr>
          <a:xfrm>
            <a:off x="5909756" y="3131362"/>
            <a:ext cx="692843" cy="574873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8" name="矩形: 圆角 3"/>
          <p:cNvSpPr/>
          <p:nvPr/>
        </p:nvSpPr>
        <p:spPr>
          <a:xfrm>
            <a:off x="5908569" y="4278292"/>
            <a:ext cx="695630" cy="1145566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89" name="矩形: 圆角 3"/>
          <p:cNvSpPr/>
          <p:nvPr/>
        </p:nvSpPr>
        <p:spPr>
          <a:xfrm>
            <a:off x="5699605" y="3133810"/>
            <a:ext cx="201727" cy="2279852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790" name="矩形: 圆角 3"/>
          <p:cNvSpPr/>
          <p:nvPr/>
        </p:nvSpPr>
        <p:spPr>
          <a:xfrm>
            <a:off x="6602599" y="3129305"/>
            <a:ext cx="2338070" cy="2283536"/>
          </a:xfrm>
          <a:prstGeom prst="roundRect">
            <a:avLst>
              <a:gd name="adj" fmla="val 1273"/>
            </a:avLst>
          </a:prstGeom>
          <a:solidFill>
            <a:srgbClr val="808080">
              <a:alpha val="36863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626" name="内容占位符 4" descr="内容占位符 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60474" y="3997984"/>
            <a:ext cx="571958" cy="159299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TextBox 101"/>
          <p:cNvSpPr txBox="1"/>
          <p:nvPr/>
        </p:nvSpPr>
        <p:spPr>
          <a:xfrm>
            <a:off x="2280565" y="3992637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b="1" dirty="0" err="1"/>
              <a:t>BDS探针</a:t>
            </a:r>
            <a:endParaRPr sz="900" b="1" dirty="0"/>
          </a:p>
        </p:txBody>
      </p:sp>
      <p:pic>
        <p:nvPicPr>
          <p:cNvPr id="779" name="内容占位符 4" descr="内容占位符 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26269" y="3603120"/>
            <a:ext cx="571958" cy="159299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TextBox 101"/>
          <p:cNvSpPr txBox="1"/>
          <p:nvPr/>
        </p:nvSpPr>
        <p:spPr>
          <a:xfrm>
            <a:off x="7358898" y="3429815"/>
            <a:ext cx="65183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>
              <a:defRPr sz="120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b="1" dirty="0" err="1"/>
              <a:t>BDS探针</a:t>
            </a:r>
            <a:endParaRPr sz="900" b="1" dirty="0"/>
          </a:p>
        </p:txBody>
      </p:sp>
    </p:spTree>
    <p:extLst>
      <p:ext uri="{BB962C8B-B14F-4D97-AF65-F5344CB8AC3E}">
        <p14:creationId xmlns:p14="http://schemas.microsoft.com/office/powerpoint/2010/main" val="34718981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圆角矩形 3"/>
          <p:cNvSpPr/>
          <p:nvPr/>
        </p:nvSpPr>
        <p:spPr>
          <a:xfrm>
            <a:off x="-882" y="1966318"/>
            <a:ext cx="3910718" cy="3448420"/>
          </a:xfrm>
          <a:prstGeom prst="roundRect">
            <a:avLst>
              <a:gd name="adj" fmla="val 698"/>
            </a:avLst>
          </a:prstGeom>
          <a:solidFill>
            <a:srgbClr val="D9D9D9"/>
          </a:solidFill>
          <a:ln w="12700">
            <a:solidFill>
              <a:srgbClr val="D9D9D9"/>
            </a:solidFill>
            <a:miter/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873" name="圆角矩形 4"/>
          <p:cNvGrpSpPr/>
          <p:nvPr/>
        </p:nvGrpSpPr>
        <p:grpSpPr>
          <a:xfrm>
            <a:off x="0" y="2066417"/>
            <a:ext cx="2723505" cy="248057"/>
            <a:chOff x="0" y="0"/>
            <a:chExt cx="3631339" cy="330741"/>
          </a:xfrm>
        </p:grpSpPr>
        <p:sp>
          <p:nvSpPr>
            <p:cNvPr id="871" name="Rounded Rectangle"/>
            <p:cNvSpPr/>
            <p:nvPr/>
          </p:nvSpPr>
          <p:spPr>
            <a:xfrm>
              <a:off x="0" y="0"/>
              <a:ext cx="3631339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872" name="安全态势呈现"/>
            <p:cNvSpPr txBox="1"/>
            <p:nvPr/>
          </p:nvSpPr>
          <p:spPr>
            <a:xfrm>
              <a:off x="16144" y="26873"/>
              <a:ext cx="3599050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200" b="1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           安全态势呈现</a:t>
              </a:r>
            </a:p>
          </p:txBody>
        </p:sp>
      </p:grpSp>
      <p:grpSp>
        <p:nvGrpSpPr>
          <p:cNvPr id="876" name="圆角矩形 6"/>
          <p:cNvGrpSpPr/>
          <p:nvPr/>
        </p:nvGrpSpPr>
        <p:grpSpPr>
          <a:xfrm>
            <a:off x="15895" y="2425831"/>
            <a:ext cx="849269" cy="248057"/>
            <a:chOff x="0" y="0"/>
            <a:chExt cx="1132358" cy="330741"/>
          </a:xfrm>
        </p:grpSpPr>
        <p:sp>
          <p:nvSpPr>
            <p:cNvPr id="874" name="Rounded Rectangle"/>
            <p:cNvSpPr/>
            <p:nvPr/>
          </p:nvSpPr>
          <p:spPr>
            <a:xfrm>
              <a:off x="0" y="0"/>
              <a:ext cx="1132358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875" name="安全态势"/>
            <p:cNvSpPr txBox="1"/>
            <p:nvPr/>
          </p:nvSpPr>
          <p:spPr>
            <a:xfrm>
              <a:off x="16144" y="26873"/>
              <a:ext cx="1100069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安全态势</a:t>
              </a:r>
            </a:p>
          </p:txBody>
        </p:sp>
      </p:grpSp>
      <p:grpSp>
        <p:nvGrpSpPr>
          <p:cNvPr id="879" name="圆角矩形 7"/>
          <p:cNvGrpSpPr/>
          <p:nvPr/>
        </p:nvGrpSpPr>
        <p:grpSpPr>
          <a:xfrm>
            <a:off x="1928429" y="2423986"/>
            <a:ext cx="849270" cy="248057"/>
            <a:chOff x="0" y="0"/>
            <a:chExt cx="1132358" cy="330741"/>
          </a:xfrm>
        </p:grpSpPr>
        <p:sp>
          <p:nvSpPr>
            <p:cNvPr id="877" name="Rounded Rectangle"/>
            <p:cNvSpPr/>
            <p:nvPr/>
          </p:nvSpPr>
          <p:spPr>
            <a:xfrm>
              <a:off x="0" y="0"/>
              <a:ext cx="1132358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878" name="运维态势"/>
            <p:cNvSpPr txBox="1"/>
            <p:nvPr/>
          </p:nvSpPr>
          <p:spPr>
            <a:xfrm>
              <a:off x="16144" y="26873"/>
              <a:ext cx="1100069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运维态势</a:t>
              </a:r>
            </a:p>
          </p:txBody>
        </p:sp>
      </p:grpSp>
      <p:sp>
        <p:nvSpPr>
          <p:cNvPr id="880" name="直接连接符 10"/>
          <p:cNvSpPr/>
          <p:nvPr/>
        </p:nvSpPr>
        <p:spPr>
          <a:xfrm>
            <a:off x="3933717" y="1798496"/>
            <a:ext cx="3860" cy="3616242"/>
          </a:xfrm>
          <a:prstGeom prst="line">
            <a:avLst/>
          </a:prstGeom>
          <a:ln w="6350">
            <a:solidFill>
              <a:srgbClr val="FF0000"/>
            </a:solidFill>
            <a:prstDash val="dash"/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883" name="圆角矩形 16"/>
          <p:cNvGrpSpPr/>
          <p:nvPr/>
        </p:nvGrpSpPr>
        <p:grpSpPr>
          <a:xfrm>
            <a:off x="4064939" y="2055856"/>
            <a:ext cx="871155" cy="248057"/>
            <a:chOff x="0" y="0"/>
            <a:chExt cx="1161539" cy="330741"/>
          </a:xfrm>
        </p:grpSpPr>
        <p:sp>
          <p:nvSpPr>
            <p:cNvPr id="881" name="Rounded Rectangle"/>
            <p:cNvSpPr/>
            <p:nvPr/>
          </p:nvSpPr>
          <p:spPr>
            <a:xfrm>
              <a:off x="0" y="0"/>
              <a:ext cx="1161539" cy="330741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882" name="集中管理"/>
            <p:cNvSpPr txBox="1"/>
            <p:nvPr/>
          </p:nvSpPr>
          <p:spPr>
            <a:xfrm>
              <a:off x="16145" y="26873"/>
              <a:ext cx="1129248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集中管理</a:t>
              </a:r>
            </a:p>
          </p:txBody>
        </p:sp>
      </p:grpSp>
      <p:sp>
        <p:nvSpPr>
          <p:cNvPr id="884" name="直接连接符 17"/>
          <p:cNvSpPr/>
          <p:nvPr/>
        </p:nvSpPr>
        <p:spPr>
          <a:xfrm>
            <a:off x="2851632" y="1789017"/>
            <a:ext cx="7481" cy="362572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887" name="圆角矩形 18"/>
          <p:cNvGrpSpPr/>
          <p:nvPr/>
        </p:nvGrpSpPr>
        <p:grpSpPr>
          <a:xfrm>
            <a:off x="7288800" y="2062139"/>
            <a:ext cx="871156" cy="248057"/>
            <a:chOff x="0" y="0"/>
            <a:chExt cx="1161539" cy="330741"/>
          </a:xfrm>
        </p:grpSpPr>
        <p:sp>
          <p:nvSpPr>
            <p:cNvPr id="885" name="Rounded Rectangle"/>
            <p:cNvSpPr/>
            <p:nvPr/>
          </p:nvSpPr>
          <p:spPr>
            <a:xfrm>
              <a:off x="0" y="0"/>
              <a:ext cx="1161539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886" name="日志"/>
            <p:cNvSpPr txBox="1"/>
            <p:nvPr/>
          </p:nvSpPr>
          <p:spPr>
            <a:xfrm>
              <a:off x="16145" y="26873"/>
              <a:ext cx="1129248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日志</a:t>
              </a:r>
            </a:p>
          </p:txBody>
        </p:sp>
      </p:grpSp>
      <p:sp>
        <p:nvSpPr>
          <p:cNvPr id="888" name="直接连接符 19"/>
          <p:cNvSpPr/>
          <p:nvPr/>
        </p:nvSpPr>
        <p:spPr>
          <a:xfrm flipH="1">
            <a:off x="5035762" y="1798496"/>
            <a:ext cx="18729" cy="3616242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891" name="圆角矩形 20"/>
          <p:cNvGrpSpPr/>
          <p:nvPr/>
        </p:nvGrpSpPr>
        <p:grpSpPr>
          <a:xfrm>
            <a:off x="5121361" y="2057238"/>
            <a:ext cx="868253" cy="235347"/>
            <a:chOff x="0" y="0"/>
            <a:chExt cx="1157669" cy="313795"/>
          </a:xfrm>
        </p:grpSpPr>
        <p:sp>
          <p:nvSpPr>
            <p:cNvPr id="889" name="Rounded Rectangle"/>
            <p:cNvSpPr/>
            <p:nvPr/>
          </p:nvSpPr>
          <p:spPr>
            <a:xfrm>
              <a:off x="0" y="0"/>
              <a:ext cx="1157669" cy="31379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890" name="告警"/>
            <p:cNvSpPr txBox="1"/>
            <p:nvPr/>
          </p:nvSpPr>
          <p:spPr>
            <a:xfrm>
              <a:off x="15317" y="18400"/>
              <a:ext cx="1127034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告警</a:t>
              </a:r>
            </a:p>
          </p:txBody>
        </p:sp>
      </p:grpSp>
      <p:sp>
        <p:nvSpPr>
          <p:cNvPr id="892" name="直接连接符 21"/>
          <p:cNvSpPr/>
          <p:nvPr/>
        </p:nvSpPr>
        <p:spPr>
          <a:xfrm>
            <a:off x="6094295" y="1798496"/>
            <a:ext cx="27642" cy="3616242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895" name="圆角矩形 22"/>
          <p:cNvGrpSpPr/>
          <p:nvPr/>
        </p:nvGrpSpPr>
        <p:grpSpPr>
          <a:xfrm>
            <a:off x="6227098" y="2053435"/>
            <a:ext cx="858103" cy="248057"/>
            <a:chOff x="0" y="0"/>
            <a:chExt cx="1144136" cy="330741"/>
          </a:xfrm>
        </p:grpSpPr>
        <p:sp>
          <p:nvSpPr>
            <p:cNvPr id="893" name="Rounded Rectangle"/>
            <p:cNvSpPr/>
            <p:nvPr/>
          </p:nvSpPr>
          <p:spPr>
            <a:xfrm>
              <a:off x="0" y="0"/>
              <a:ext cx="1144136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894" name="报表"/>
            <p:cNvSpPr txBox="1"/>
            <p:nvPr/>
          </p:nvSpPr>
          <p:spPr>
            <a:xfrm>
              <a:off x="16144" y="26873"/>
              <a:ext cx="1111847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报表</a:t>
              </a:r>
            </a:p>
          </p:txBody>
        </p:sp>
      </p:grpSp>
      <p:sp>
        <p:nvSpPr>
          <p:cNvPr id="896" name="直接连接符 23"/>
          <p:cNvSpPr/>
          <p:nvPr/>
        </p:nvSpPr>
        <p:spPr>
          <a:xfrm>
            <a:off x="7212157" y="1789015"/>
            <a:ext cx="10059" cy="3587915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899" name="圆角矩形 24"/>
          <p:cNvGrpSpPr/>
          <p:nvPr/>
        </p:nvGrpSpPr>
        <p:grpSpPr>
          <a:xfrm>
            <a:off x="2944734" y="2051720"/>
            <a:ext cx="858103" cy="248057"/>
            <a:chOff x="0" y="0"/>
            <a:chExt cx="1144136" cy="330741"/>
          </a:xfrm>
        </p:grpSpPr>
        <p:sp>
          <p:nvSpPr>
            <p:cNvPr id="897" name="Rounded Rectangle"/>
            <p:cNvSpPr/>
            <p:nvPr/>
          </p:nvSpPr>
          <p:spPr>
            <a:xfrm>
              <a:off x="0" y="0"/>
              <a:ext cx="1144136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200">
                  <a:solidFill>
                    <a:srgbClr val="00B05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898" name="智·源中心"/>
            <p:cNvSpPr txBox="1"/>
            <p:nvPr/>
          </p:nvSpPr>
          <p:spPr>
            <a:xfrm>
              <a:off x="16144" y="26873"/>
              <a:ext cx="1111847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智·源中心</a:t>
              </a:r>
            </a:p>
          </p:txBody>
        </p:sp>
      </p:grpSp>
      <p:sp>
        <p:nvSpPr>
          <p:cNvPr id="900" name="直接连接符 25"/>
          <p:cNvSpPr/>
          <p:nvPr/>
        </p:nvSpPr>
        <p:spPr>
          <a:xfrm flipH="1">
            <a:off x="8268975" y="1789015"/>
            <a:ext cx="1" cy="3587915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903" name="圆角矩形 26"/>
          <p:cNvGrpSpPr/>
          <p:nvPr/>
        </p:nvGrpSpPr>
        <p:grpSpPr>
          <a:xfrm>
            <a:off x="8318313" y="2046010"/>
            <a:ext cx="781587" cy="248057"/>
            <a:chOff x="0" y="0"/>
            <a:chExt cx="1042115" cy="330741"/>
          </a:xfrm>
        </p:grpSpPr>
        <p:sp>
          <p:nvSpPr>
            <p:cNvPr id="901" name="Rounded Rectangle"/>
            <p:cNvSpPr/>
            <p:nvPr/>
          </p:nvSpPr>
          <p:spPr>
            <a:xfrm>
              <a:off x="0" y="0"/>
              <a:ext cx="1042115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902" name="系统"/>
            <p:cNvSpPr txBox="1"/>
            <p:nvPr/>
          </p:nvSpPr>
          <p:spPr>
            <a:xfrm>
              <a:off x="16144" y="26873"/>
              <a:ext cx="1009826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系统</a:t>
              </a:r>
            </a:p>
          </p:txBody>
        </p:sp>
      </p:grpSp>
      <p:grpSp>
        <p:nvGrpSpPr>
          <p:cNvPr id="906" name="圆角矩形 29"/>
          <p:cNvGrpSpPr/>
          <p:nvPr/>
        </p:nvGrpSpPr>
        <p:grpSpPr>
          <a:xfrm>
            <a:off x="5167475" y="2819419"/>
            <a:ext cx="831825" cy="220571"/>
            <a:chOff x="0" y="0"/>
            <a:chExt cx="1109098" cy="294093"/>
          </a:xfrm>
        </p:grpSpPr>
        <p:sp>
          <p:nvSpPr>
            <p:cNvPr id="90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05" name="预定义规则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预定义规则</a:t>
              </a:r>
            </a:p>
          </p:txBody>
        </p:sp>
      </p:grpSp>
      <p:grpSp>
        <p:nvGrpSpPr>
          <p:cNvPr id="909" name="圆角矩形 31"/>
          <p:cNvGrpSpPr/>
          <p:nvPr/>
        </p:nvGrpSpPr>
        <p:grpSpPr>
          <a:xfrm>
            <a:off x="5166307" y="3092402"/>
            <a:ext cx="831825" cy="220571"/>
            <a:chOff x="0" y="0"/>
            <a:chExt cx="1109098" cy="294093"/>
          </a:xfrm>
        </p:grpSpPr>
        <p:sp>
          <p:nvSpPr>
            <p:cNvPr id="90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08" name="自定义规则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自定义规则</a:t>
              </a:r>
            </a:p>
          </p:txBody>
        </p:sp>
      </p:grpSp>
      <p:grpSp>
        <p:nvGrpSpPr>
          <p:cNvPr id="912" name="圆角矩形 32"/>
          <p:cNvGrpSpPr/>
          <p:nvPr/>
        </p:nvGrpSpPr>
        <p:grpSpPr>
          <a:xfrm>
            <a:off x="5170048" y="3365385"/>
            <a:ext cx="831825" cy="220571"/>
            <a:chOff x="0" y="0"/>
            <a:chExt cx="1109098" cy="294093"/>
          </a:xfrm>
        </p:grpSpPr>
        <p:sp>
          <p:nvSpPr>
            <p:cNvPr id="91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11" name="告警回收站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告警回收站</a:t>
              </a:r>
            </a:p>
          </p:txBody>
        </p:sp>
      </p:grpSp>
      <p:grpSp>
        <p:nvGrpSpPr>
          <p:cNvPr id="915" name="圆角矩形 33"/>
          <p:cNvGrpSpPr/>
          <p:nvPr/>
        </p:nvGrpSpPr>
        <p:grpSpPr>
          <a:xfrm>
            <a:off x="5187611" y="3870232"/>
            <a:ext cx="831825" cy="220571"/>
            <a:chOff x="0" y="0"/>
            <a:chExt cx="1109098" cy="294093"/>
          </a:xfrm>
        </p:grpSpPr>
        <p:sp>
          <p:nvSpPr>
            <p:cNvPr id="91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14" name="告警查询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告警查询</a:t>
              </a:r>
            </a:p>
          </p:txBody>
        </p:sp>
      </p:grpSp>
      <p:grpSp>
        <p:nvGrpSpPr>
          <p:cNvPr id="918" name="圆角矩形 34"/>
          <p:cNvGrpSpPr/>
          <p:nvPr/>
        </p:nvGrpSpPr>
        <p:grpSpPr>
          <a:xfrm>
            <a:off x="5187611" y="4128138"/>
            <a:ext cx="831825" cy="220571"/>
            <a:chOff x="0" y="0"/>
            <a:chExt cx="1109098" cy="294093"/>
          </a:xfrm>
        </p:grpSpPr>
        <p:sp>
          <p:nvSpPr>
            <p:cNvPr id="91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17" name="告警统计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告警统计</a:t>
              </a:r>
            </a:p>
          </p:txBody>
        </p:sp>
      </p:grpSp>
      <p:grpSp>
        <p:nvGrpSpPr>
          <p:cNvPr id="921" name="圆角矩形 35"/>
          <p:cNvGrpSpPr/>
          <p:nvPr/>
        </p:nvGrpSpPr>
        <p:grpSpPr>
          <a:xfrm>
            <a:off x="5182522" y="4568782"/>
            <a:ext cx="831825" cy="220571"/>
            <a:chOff x="0" y="0"/>
            <a:chExt cx="1109098" cy="294093"/>
          </a:xfrm>
        </p:grpSpPr>
        <p:sp>
          <p:nvSpPr>
            <p:cNvPr id="91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20" name="设备告警统计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设备告警统计</a:t>
              </a:r>
            </a:p>
          </p:txBody>
        </p:sp>
      </p:grpSp>
      <p:grpSp>
        <p:nvGrpSpPr>
          <p:cNvPr id="924" name="圆角矩形 36"/>
          <p:cNvGrpSpPr/>
          <p:nvPr/>
        </p:nvGrpSpPr>
        <p:grpSpPr>
          <a:xfrm>
            <a:off x="5182522" y="4831445"/>
            <a:ext cx="831825" cy="220571"/>
            <a:chOff x="0" y="0"/>
            <a:chExt cx="1109098" cy="294093"/>
          </a:xfrm>
        </p:grpSpPr>
        <p:sp>
          <p:nvSpPr>
            <p:cNvPr id="92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23" name="设备告警趋势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设备告警趋势</a:t>
              </a:r>
            </a:p>
          </p:txBody>
        </p:sp>
      </p:grpSp>
      <p:grpSp>
        <p:nvGrpSpPr>
          <p:cNvPr id="927" name="圆角矩形 39"/>
          <p:cNvGrpSpPr/>
          <p:nvPr/>
        </p:nvGrpSpPr>
        <p:grpSpPr>
          <a:xfrm>
            <a:off x="6289152" y="3891664"/>
            <a:ext cx="831825" cy="220571"/>
            <a:chOff x="0" y="0"/>
            <a:chExt cx="1109098" cy="294093"/>
          </a:xfrm>
        </p:grpSpPr>
        <p:sp>
          <p:nvSpPr>
            <p:cNvPr id="92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26" name="报表计划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报表计划</a:t>
              </a:r>
            </a:p>
          </p:txBody>
        </p:sp>
      </p:grpSp>
      <p:grpSp>
        <p:nvGrpSpPr>
          <p:cNvPr id="930" name="圆角矩形 40"/>
          <p:cNvGrpSpPr/>
          <p:nvPr/>
        </p:nvGrpSpPr>
        <p:grpSpPr>
          <a:xfrm>
            <a:off x="6276796" y="2828866"/>
            <a:ext cx="831825" cy="220571"/>
            <a:chOff x="0" y="0"/>
            <a:chExt cx="1109098" cy="294093"/>
          </a:xfrm>
        </p:grpSpPr>
        <p:sp>
          <p:nvSpPr>
            <p:cNvPr id="92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29" name="预定义模板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预定义模板</a:t>
              </a:r>
            </a:p>
          </p:txBody>
        </p:sp>
      </p:grpSp>
      <p:grpSp>
        <p:nvGrpSpPr>
          <p:cNvPr id="933" name="圆角矩形 41"/>
          <p:cNvGrpSpPr/>
          <p:nvPr/>
        </p:nvGrpSpPr>
        <p:grpSpPr>
          <a:xfrm>
            <a:off x="6275627" y="3101851"/>
            <a:ext cx="831825" cy="220571"/>
            <a:chOff x="0" y="0"/>
            <a:chExt cx="1109098" cy="294093"/>
          </a:xfrm>
        </p:grpSpPr>
        <p:sp>
          <p:nvSpPr>
            <p:cNvPr id="93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32" name="自定义模板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自定义模板</a:t>
              </a:r>
            </a:p>
          </p:txBody>
        </p:sp>
      </p:grpSp>
      <p:grpSp>
        <p:nvGrpSpPr>
          <p:cNvPr id="936" name="圆角矩形 42"/>
          <p:cNvGrpSpPr/>
          <p:nvPr/>
        </p:nvGrpSpPr>
        <p:grpSpPr>
          <a:xfrm>
            <a:off x="6289152" y="4145184"/>
            <a:ext cx="831825" cy="220571"/>
            <a:chOff x="0" y="0"/>
            <a:chExt cx="1109098" cy="294093"/>
          </a:xfrm>
        </p:grpSpPr>
        <p:sp>
          <p:nvSpPr>
            <p:cNvPr id="93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35" name="业务系统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业务系统</a:t>
              </a:r>
            </a:p>
          </p:txBody>
        </p:sp>
      </p:grpSp>
      <p:grpSp>
        <p:nvGrpSpPr>
          <p:cNvPr id="939" name="圆角矩形 43"/>
          <p:cNvGrpSpPr/>
          <p:nvPr/>
        </p:nvGrpSpPr>
        <p:grpSpPr>
          <a:xfrm>
            <a:off x="6289152" y="4590214"/>
            <a:ext cx="831825" cy="220571"/>
            <a:chOff x="0" y="0"/>
            <a:chExt cx="1109098" cy="294093"/>
          </a:xfrm>
        </p:grpSpPr>
        <p:sp>
          <p:nvSpPr>
            <p:cNvPr id="93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38" name="报表文件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报表文件</a:t>
              </a:r>
            </a:p>
          </p:txBody>
        </p:sp>
      </p:grpSp>
      <p:grpSp>
        <p:nvGrpSpPr>
          <p:cNvPr id="942" name="圆角矩形 46"/>
          <p:cNvGrpSpPr/>
          <p:nvPr/>
        </p:nvGrpSpPr>
        <p:grpSpPr>
          <a:xfrm>
            <a:off x="8308022" y="2574879"/>
            <a:ext cx="831825" cy="220571"/>
            <a:chOff x="0" y="0"/>
            <a:chExt cx="1109098" cy="294093"/>
          </a:xfrm>
        </p:grpSpPr>
        <p:sp>
          <p:nvSpPr>
            <p:cNvPr id="94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41" name="用户管理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用户管理</a:t>
              </a:r>
            </a:p>
          </p:txBody>
        </p:sp>
      </p:grpSp>
      <p:grpSp>
        <p:nvGrpSpPr>
          <p:cNvPr id="945" name="圆角矩形 47"/>
          <p:cNvGrpSpPr/>
          <p:nvPr/>
        </p:nvGrpSpPr>
        <p:grpSpPr>
          <a:xfrm>
            <a:off x="8308022" y="2837581"/>
            <a:ext cx="831825" cy="220571"/>
            <a:chOff x="0" y="0"/>
            <a:chExt cx="1109098" cy="294093"/>
          </a:xfrm>
        </p:grpSpPr>
        <p:sp>
          <p:nvSpPr>
            <p:cNvPr id="94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44" name="分布式部署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分布式部署</a:t>
              </a:r>
            </a:p>
          </p:txBody>
        </p:sp>
      </p:grpSp>
      <p:grpSp>
        <p:nvGrpSpPr>
          <p:cNvPr id="948" name="圆角矩形 48"/>
          <p:cNvGrpSpPr/>
          <p:nvPr/>
        </p:nvGrpSpPr>
        <p:grpSpPr>
          <a:xfrm>
            <a:off x="8308022" y="3100285"/>
            <a:ext cx="831825" cy="220571"/>
            <a:chOff x="0" y="0"/>
            <a:chExt cx="1109098" cy="294093"/>
          </a:xfrm>
        </p:grpSpPr>
        <p:sp>
          <p:nvSpPr>
            <p:cNvPr id="94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47" name="系统管理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系统管理</a:t>
              </a:r>
            </a:p>
          </p:txBody>
        </p:sp>
      </p:grpSp>
      <p:grpSp>
        <p:nvGrpSpPr>
          <p:cNvPr id="951" name="圆角矩形 49"/>
          <p:cNvGrpSpPr/>
          <p:nvPr/>
        </p:nvGrpSpPr>
        <p:grpSpPr>
          <a:xfrm>
            <a:off x="8303594" y="3361489"/>
            <a:ext cx="831825" cy="220571"/>
            <a:chOff x="0" y="0"/>
            <a:chExt cx="1109098" cy="294093"/>
          </a:xfrm>
        </p:grpSpPr>
        <p:sp>
          <p:nvSpPr>
            <p:cNvPr id="94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50" name="升级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升级</a:t>
              </a:r>
            </a:p>
          </p:txBody>
        </p:sp>
      </p:grpSp>
      <p:grpSp>
        <p:nvGrpSpPr>
          <p:cNvPr id="954" name="圆角矩形 50"/>
          <p:cNvGrpSpPr/>
          <p:nvPr/>
        </p:nvGrpSpPr>
        <p:grpSpPr>
          <a:xfrm>
            <a:off x="8312176" y="3872389"/>
            <a:ext cx="831825" cy="220571"/>
            <a:chOff x="0" y="0"/>
            <a:chExt cx="1109098" cy="294093"/>
          </a:xfrm>
        </p:grpSpPr>
        <p:sp>
          <p:nvSpPr>
            <p:cNvPr id="95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53" name="许可证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许可证</a:t>
              </a:r>
            </a:p>
          </p:txBody>
        </p:sp>
      </p:grpSp>
      <p:grpSp>
        <p:nvGrpSpPr>
          <p:cNvPr id="957" name="圆角矩形 51"/>
          <p:cNvGrpSpPr/>
          <p:nvPr/>
        </p:nvGrpSpPr>
        <p:grpSpPr>
          <a:xfrm>
            <a:off x="5178709" y="5156359"/>
            <a:ext cx="831825" cy="220571"/>
            <a:chOff x="0" y="0"/>
            <a:chExt cx="1109098" cy="294093"/>
          </a:xfrm>
        </p:grpSpPr>
        <p:sp>
          <p:nvSpPr>
            <p:cNvPr id="95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56" name="邮件通知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邮件通知</a:t>
              </a:r>
            </a:p>
          </p:txBody>
        </p:sp>
      </p:grpSp>
      <p:grpSp>
        <p:nvGrpSpPr>
          <p:cNvPr id="960" name="圆角矩形 52"/>
          <p:cNvGrpSpPr/>
          <p:nvPr/>
        </p:nvGrpSpPr>
        <p:grpSpPr>
          <a:xfrm>
            <a:off x="8318313" y="4161488"/>
            <a:ext cx="831825" cy="220571"/>
            <a:chOff x="0" y="0"/>
            <a:chExt cx="1109098" cy="294093"/>
          </a:xfrm>
        </p:grpSpPr>
        <p:sp>
          <p:nvSpPr>
            <p:cNvPr id="95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59" name="诊断工具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诊断工具</a:t>
              </a:r>
            </a:p>
          </p:txBody>
        </p:sp>
      </p:grpSp>
      <p:grpSp>
        <p:nvGrpSpPr>
          <p:cNvPr id="963" name="圆角矩形 53"/>
          <p:cNvGrpSpPr/>
          <p:nvPr/>
        </p:nvGrpSpPr>
        <p:grpSpPr>
          <a:xfrm>
            <a:off x="7312461" y="4471830"/>
            <a:ext cx="831825" cy="220571"/>
            <a:chOff x="0" y="0"/>
            <a:chExt cx="1109098" cy="294093"/>
          </a:xfrm>
        </p:grpSpPr>
        <p:sp>
          <p:nvSpPr>
            <p:cNvPr id="96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62" name="日志备份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日志备份</a:t>
              </a:r>
            </a:p>
          </p:txBody>
        </p:sp>
      </p:grpSp>
      <p:grpSp>
        <p:nvGrpSpPr>
          <p:cNvPr id="966" name="圆角矩形 54"/>
          <p:cNvGrpSpPr/>
          <p:nvPr/>
        </p:nvGrpSpPr>
        <p:grpSpPr>
          <a:xfrm>
            <a:off x="8318313" y="4449997"/>
            <a:ext cx="831825" cy="220571"/>
            <a:chOff x="0" y="0"/>
            <a:chExt cx="1109098" cy="294093"/>
          </a:xfrm>
        </p:grpSpPr>
        <p:sp>
          <p:nvSpPr>
            <p:cNvPr id="96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65" name="语言设置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语言设置</a:t>
              </a:r>
            </a:p>
          </p:txBody>
        </p:sp>
      </p:grpSp>
      <p:grpSp>
        <p:nvGrpSpPr>
          <p:cNvPr id="969" name="圆角矩形 55"/>
          <p:cNvGrpSpPr/>
          <p:nvPr/>
        </p:nvGrpSpPr>
        <p:grpSpPr>
          <a:xfrm>
            <a:off x="8322603" y="4712701"/>
            <a:ext cx="831825" cy="220571"/>
            <a:chOff x="0" y="0"/>
            <a:chExt cx="1109098" cy="294093"/>
          </a:xfrm>
        </p:grpSpPr>
        <p:sp>
          <p:nvSpPr>
            <p:cNvPr id="96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68" name="关机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关机</a:t>
              </a:r>
            </a:p>
          </p:txBody>
        </p:sp>
      </p:grpSp>
      <p:grpSp>
        <p:nvGrpSpPr>
          <p:cNvPr id="972" name="圆角矩形 56"/>
          <p:cNvGrpSpPr/>
          <p:nvPr/>
        </p:nvGrpSpPr>
        <p:grpSpPr>
          <a:xfrm>
            <a:off x="8314011" y="4982069"/>
            <a:ext cx="831825" cy="220571"/>
            <a:chOff x="0" y="0"/>
            <a:chExt cx="1109098" cy="294093"/>
          </a:xfrm>
        </p:grpSpPr>
        <p:sp>
          <p:nvSpPr>
            <p:cNvPr id="97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71" name="帮助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帮助</a:t>
              </a:r>
            </a:p>
          </p:txBody>
        </p:sp>
      </p:grpSp>
      <p:grpSp>
        <p:nvGrpSpPr>
          <p:cNvPr id="975" name="圆角矩形 59"/>
          <p:cNvGrpSpPr/>
          <p:nvPr/>
        </p:nvGrpSpPr>
        <p:grpSpPr>
          <a:xfrm>
            <a:off x="2970545" y="4449996"/>
            <a:ext cx="858011" cy="248197"/>
            <a:chOff x="0" y="0"/>
            <a:chExt cx="1144014" cy="330927"/>
          </a:xfrm>
        </p:grpSpPr>
        <p:sp>
          <p:nvSpPr>
            <p:cNvPr id="973" name="Rounded Rectangle"/>
            <p:cNvSpPr/>
            <p:nvPr/>
          </p:nvSpPr>
          <p:spPr>
            <a:xfrm>
              <a:off x="0" y="0"/>
              <a:ext cx="1144014" cy="3309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974" name="漏洞扫描"/>
            <p:cNvSpPr txBox="1"/>
            <p:nvPr/>
          </p:nvSpPr>
          <p:spPr>
            <a:xfrm>
              <a:off x="16155" y="42357"/>
              <a:ext cx="1111703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漏洞扫描</a:t>
              </a:r>
            </a:p>
          </p:txBody>
        </p:sp>
      </p:grpSp>
      <p:grpSp>
        <p:nvGrpSpPr>
          <p:cNvPr id="978" name="圆角矩形 60"/>
          <p:cNvGrpSpPr/>
          <p:nvPr/>
        </p:nvGrpSpPr>
        <p:grpSpPr>
          <a:xfrm>
            <a:off x="2970545" y="4742832"/>
            <a:ext cx="858011" cy="248197"/>
            <a:chOff x="0" y="0"/>
            <a:chExt cx="1144014" cy="330927"/>
          </a:xfrm>
        </p:grpSpPr>
        <p:sp>
          <p:nvSpPr>
            <p:cNvPr id="976" name="Rounded Rectangle"/>
            <p:cNvSpPr/>
            <p:nvPr/>
          </p:nvSpPr>
          <p:spPr>
            <a:xfrm>
              <a:off x="0" y="0"/>
              <a:ext cx="1144014" cy="3309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977" name="安全威胁情报"/>
            <p:cNvSpPr txBox="1"/>
            <p:nvPr/>
          </p:nvSpPr>
          <p:spPr>
            <a:xfrm>
              <a:off x="16155" y="42357"/>
              <a:ext cx="1111703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安全威胁情报</a:t>
              </a:r>
            </a:p>
          </p:txBody>
        </p:sp>
      </p:grpSp>
      <p:grpSp>
        <p:nvGrpSpPr>
          <p:cNvPr id="981" name="圆角矩形 61"/>
          <p:cNvGrpSpPr/>
          <p:nvPr/>
        </p:nvGrpSpPr>
        <p:grpSpPr>
          <a:xfrm>
            <a:off x="436970" y="5091747"/>
            <a:ext cx="1871112" cy="248057"/>
            <a:chOff x="0" y="0"/>
            <a:chExt cx="2494814" cy="330741"/>
          </a:xfrm>
        </p:grpSpPr>
        <p:sp>
          <p:nvSpPr>
            <p:cNvPr id="979" name="Rounded Rectangle"/>
            <p:cNvSpPr/>
            <p:nvPr/>
          </p:nvSpPr>
          <p:spPr>
            <a:xfrm>
              <a:off x="0" y="0"/>
              <a:ext cx="2494814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980" name="自定义态势"/>
            <p:cNvSpPr txBox="1"/>
            <p:nvPr/>
          </p:nvSpPr>
          <p:spPr>
            <a:xfrm>
              <a:off x="16144" y="26873"/>
              <a:ext cx="2462526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自定义态势</a:t>
              </a:r>
            </a:p>
          </p:txBody>
        </p:sp>
      </p:grpSp>
      <p:grpSp>
        <p:nvGrpSpPr>
          <p:cNvPr id="984" name="圆角矩形 62"/>
          <p:cNvGrpSpPr/>
          <p:nvPr/>
        </p:nvGrpSpPr>
        <p:grpSpPr>
          <a:xfrm>
            <a:off x="1951458" y="3875434"/>
            <a:ext cx="831825" cy="220571"/>
            <a:chOff x="0" y="0"/>
            <a:chExt cx="1109098" cy="294093"/>
          </a:xfrm>
        </p:grpSpPr>
        <p:sp>
          <p:nvSpPr>
            <p:cNvPr id="98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83" name="高危资产排名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高危资产排名</a:t>
              </a:r>
            </a:p>
          </p:txBody>
        </p:sp>
      </p:grpSp>
      <p:grpSp>
        <p:nvGrpSpPr>
          <p:cNvPr id="987" name="圆角矩形 63"/>
          <p:cNvGrpSpPr/>
          <p:nvPr/>
        </p:nvGrpSpPr>
        <p:grpSpPr>
          <a:xfrm>
            <a:off x="-1050" y="3302525"/>
            <a:ext cx="831824" cy="220571"/>
            <a:chOff x="0" y="0"/>
            <a:chExt cx="1109098" cy="294093"/>
          </a:xfrm>
        </p:grpSpPr>
        <p:sp>
          <p:nvSpPr>
            <p:cNvPr id="98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86" name="TOP风险资产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750"/>
                <a:t>TOP风险资产</a:t>
              </a:r>
            </a:p>
          </p:txBody>
        </p:sp>
      </p:grpSp>
      <p:grpSp>
        <p:nvGrpSpPr>
          <p:cNvPr id="990" name="圆角矩形 64"/>
          <p:cNvGrpSpPr/>
          <p:nvPr/>
        </p:nvGrpSpPr>
        <p:grpSpPr>
          <a:xfrm>
            <a:off x="1" y="4121720"/>
            <a:ext cx="831824" cy="300080"/>
            <a:chOff x="0" y="23469"/>
            <a:chExt cx="1109098" cy="400106"/>
          </a:xfrm>
        </p:grpSpPr>
        <p:sp>
          <p:nvSpPr>
            <p:cNvPr id="988" name="Rounded Rectangle"/>
            <p:cNvSpPr/>
            <p:nvPr/>
          </p:nvSpPr>
          <p:spPr>
            <a:xfrm>
              <a:off x="0" y="76473"/>
              <a:ext cx="1109098" cy="2940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89" name="异常互访流量透视镜"/>
            <p:cNvSpPr txBox="1"/>
            <p:nvPr/>
          </p:nvSpPr>
          <p:spPr>
            <a:xfrm>
              <a:off x="14356" y="23469"/>
              <a:ext cx="1080386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异常互访流量透视镜</a:t>
              </a:r>
            </a:p>
          </p:txBody>
        </p:sp>
      </p:grpSp>
      <p:grpSp>
        <p:nvGrpSpPr>
          <p:cNvPr id="993" name="圆角矩形 68"/>
          <p:cNvGrpSpPr/>
          <p:nvPr/>
        </p:nvGrpSpPr>
        <p:grpSpPr>
          <a:xfrm>
            <a:off x="1932447" y="2730564"/>
            <a:ext cx="831825" cy="220571"/>
            <a:chOff x="0" y="0"/>
            <a:chExt cx="1109098" cy="294093"/>
          </a:xfrm>
        </p:grpSpPr>
        <p:sp>
          <p:nvSpPr>
            <p:cNvPr id="99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92" name="全网区域告警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全网区域告警</a:t>
              </a:r>
            </a:p>
          </p:txBody>
        </p:sp>
      </p:grpSp>
      <p:grpSp>
        <p:nvGrpSpPr>
          <p:cNvPr id="996" name="圆角矩形 69"/>
          <p:cNvGrpSpPr/>
          <p:nvPr/>
        </p:nvGrpSpPr>
        <p:grpSpPr>
          <a:xfrm>
            <a:off x="1929848" y="3012052"/>
            <a:ext cx="831825" cy="220571"/>
            <a:chOff x="0" y="0"/>
            <a:chExt cx="1109098" cy="294093"/>
          </a:xfrm>
        </p:grpSpPr>
        <p:sp>
          <p:nvSpPr>
            <p:cNvPr id="99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 u="sng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95" name="实时告警滚动"/>
            <p:cNvSpPr txBox="1"/>
            <p:nvPr/>
          </p:nvSpPr>
          <p:spPr>
            <a:xfrm>
              <a:off x="14356" y="23937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 u="sng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实时告警滚动</a:t>
              </a:r>
            </a:p>
          </p:txBody>
        </p:sp>
      </p:grpSp>
      <p:grpSp>
        <p:nvGrpSpPr>
          <p:cNvPr id="999" name="圆角矩形 70"/>
          <p:cNvGrpSpPr/>
          <p:nvPr/>
        </p:nvGrpSpPr>
        <p:grpSpPr>
          <a:xfrm>
            <a:off x="-5037" y="3879631"/>
            <a:ext cx="831825" cy="220571"/>
            <a:chOff x="0" y="0"/>
            <a:chExt cx="1109098" cy="294093"/>
          </a:xfrm>
        </p:grpSpPr>
        <p:sp>
          <p:nvSpPr>
            <p:cNvPr id="99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998" name="威胁事件趋势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威胁事件趋势</a:t>
              </a:r>
            </a:p>
          </p:txBody>
        </p:sp>
      </p:grpSp>
      <p:grpSp>
        <p:nvGrpSpPr>
          <p:cNvPr id="1002" name="圆角矩形 71"/>
          <p:cNvGrpSpPr/>
          <p:nvPr/>
        </p:nvGrpSpPr>
        <p:grpSpPr>
          <a:xfrm>
            <a:off x="12621" y="3024418"/>
            <a:ext cx="831825" cy="220571"/>
            <a:chOff x="0" y="0"/>
            <a:chExt cx="1109098" cy="294093"/>
          </a:xfrm>
        </p:grpSpPr>
        <p:sp>
          <p:nvSpPr>
            <p:cNvPr id="100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01" name="风险资产统计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风险资产统计</a:t>
              </a:r>
            </a:p>
          </p:txBody>
        </p:sp>
      </p:grpSp>
      <p:grpSp>
        <p:nvGrpSpPr>
          <p:cNvPr id="1005" name="圆角矩形 72"/>
          <p:cNvGrpSpPr/>
          <p:nvPr/>
        </p:nvGrpSpPr>
        <p:grpSpPr>
          <a:xfrm>
            <a:off x="-1050" y="4730087"/>
            <a:ext cx="831824" cy="220571"/>
            <a:chOff x="0" y="0"/>
            <a:chExt cx="1109098" cy="294093"/>
          </a:xfrm>
        </p:grpSpPr>
        <p:sp>
          <p:nvSpPr>
            <p:cNvPr id="100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04" name="威胁事件列表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威胁事件列表</a:t>
              </a:r>
            </a:p>
          </p:txBody>
        </p:sp>
      </p:grpSp>
      <p:grpSp>
        <p:nvGrpSpPr>
          <p:cNvPr id="1008" name="圆角矩形 73"/>
          <p:cNvGrpSpPr/>
          <p:nvPr/>
        </p:nvGrpSpPr>
        <p:grpSpPr>
          <a:xfrm>
            <a:off x="-1050" y="4442154"/>
            <a:ext cx="831824" cy="220571"/>
            <a:chOff x="0" y="0"/>
            <a:chExt cx="1109098" cy="294093"/>
          </a:xfrm>
        </p:grpSpPr>
        <p:sp>
          <p:nvSpPr>
            <p:cNvPr id="100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07" name="全局威胁地图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全局威胁地图</a:t>
              </a:r>
            </a:p>
          </p:txBody>
        </p:sp>
      </p:grpSp>
      <p:grpSp>
        <p:nvGrpSpPr>
          <p:cNvPr id="1011" name="圆角矩形 74"/>
          <p:cNvGrpSpPr/>
          <p:nvPr/>
        </p:nvGrpSpPr>
        <p:grpSpPr>
          <a:xfrm>
            <a:off x="12621" y="2733998"/>
            <a:ext cx="831825" cy="220571"/>
            <a:chOff x="0" y="0"/>
            <a:chExt cx="1109098" cy="294093"/>
          </a:xfrm>
        </p:grpSpPr>
        <p:sp>
          <p:nvSpPr>
            <p:cNvPr id="100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10" name="全局安全评级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全局安全评级</a:t>
              </a:r>
            </a:p>
          </p:txBody>
        </p:sp>
      </p:grpSp>
      <p:grpSp>
        <p:nvGrpSpPr>
          <p:cNvPr id="1014" name="圆角矩形 85"/>
          <p:cNvGrpSpPr/>
          <p:nvPr/>
        </p:nvGrpSpPr>
        <p:grpSpPr>
          <a:xfrm>
            <a:off x="1945997" y="4163221"/>
            <a:ext cx="831825" cy="220571"/>
            <a:chOff x="0" y="0"/>
            <a:chExt cx="1109098" cy="294093"/>
          </a:xfrm>
        </p:grpSpPr>
        <p:sp>
          <p:nvSpPr>
            <p:cNvPr id="101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13" name="风险终端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风险终端</a:t>
              </a:r>
            </a:p>
          </p:txBody>
        </p:sp>
      </p:grpSp>
      <p:grpSp>
        <p:nvGrpSpPr>
          <p:cNvPr id="1017" name="圆角矩形 86"/>
          <p:cNvGrpSpPr/>
          <p:nvPr/>
        </p:nvGrpSpPr>
        <p:grpSpPr>
          <a:xfrm>
            <a:off x="1951478" y="4454714"/>
            <a:ext cx="831825" cy="220571"/>
            <a:chOff x="0" y="0"/>
            <a:chExt cx="1109098" cy="294093"/>
          </a:xfrm>
        </p:grpSpPr>
        <p:sp>
          <p:nvSpPr>
            <p:cNvPr id="101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16" name="全网网络拓扑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全网网络拓扑</a:t>
              </a:r>
            </a:p>
          </p:txBody>
        </p:sp>
      </p:grpSp>
      <p:grpSp>
        <p:nvGrpSpPr>
          <p:cNvPr id="1020" name="圆角矩形 89"/>
          <p:cNvGrpSpPr/>
          <p:nvPr/>
        </p:nvGrpSpPr>
        <p:grpSpPr>
          <a:xfrm>
            <a:off x="4090136" y="2817874"/>
            <a:ext cx="831825" cy="220571"/>
            <a:chOff x="0" y="0"/>
            <a:chExt cx="1109098" cy="294093"/>
          </a:xfrm>
        </p:grpSpPr>
        <p:sp>
          <p:nvSpPr>
            <p:cNvPr id="101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19" name="设备分级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设备分级</a:t>
              </a:r>
            </a:p>
          </p:txBody>
        </p:sp>
      </p:grpSp>
      <p:grpSp>
        <p:nvGrpSpPr>
          <p:cNvPr id="1023" name="圆角矩形 90"/>
          <p:cNvGrpSpPr/>
          <p:nvPr/>
        </p:nvGrpSpPr>
        <p:grpSpPr>
          <a:xfrm>
            <a:off x="4089118" y="3095494"/>
            <a:ext cx="831825" cy="220571"/>
            <a:chOff x="0" y="0"/>
            <a:chExt cx="1109098" cy="294093"/>
          </a:xfrm>
        </p:grpSpPr>
        <p:sp>
          <p:nvSpPr>
            <p:cNvPr id="102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22" name="设备状态监控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设备状态监控</a:t>
              </a:r>
            </a:p>
          </p:txBody>
        </p:sp>
      </p:grpSp>
      <p:grpSp>
        <p:nvGrpSpPr>
          <p:cNvPr id="1026" name="圆角矩形 91"/>
          <p:cNvGrpSpPr/>
          <p:nvPr/>
        </p:nvGrpSpPr>
        <p:grpSpPr>
          <a:xfrm>
            <a:off x="4086013" y="3363841"/>
            <a:ext cx="831825" cy="220571"/>
            <a:chOff x="0" y="0"/>
            <a:chExt cx="1109098" cy="294093"/>
          </a:xfrm>
        </p:grpSpPr>
        <p:sp>
          <p:nvSpPr>
            <p:cNvPr id="102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25" name="设备状态监控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设备状态监控</a:t>
              </a:r>
            </a:p>
          </p:txBody>
        </p:sp>
      </p:grpSp>
      <p:grpSp>
        <p:nvGrpSpPr>
          <p:cNvPr id="1029" name="圆角矩形 93"/>
          <p:cNvGrpSpPr/>
          <p:nvPr/>
        </p:nvGrpSpPr>
        <p:grpSpPr>
          <a:xfrm>
            <a:off x="4082591" y="3638240"/>
            <a:ext cx="831825" cy="220571"/>
            <a:chOff x="0" y="0"/>
            <a:chExt cx="1109098" cy="294093"/>
          </a:xfrm>
        </p:grpSpPr>
        <p:sp>
          <p:nvSpPr>
            <p:cNvPr id="102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28" name="配置文件列表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配置文件列表</a:t>
              </a:r>
            </a:p>
          </p:txBody>
        </p:sp>
      </p:grpSp>
      <p:grpSp>
        <p:nvGrpSpPr>
          <p:cNvPr id="1032" name="圆角矩形 94"/>
          <p:cNvGrpSpPr/>
          <p:nvPr/>
        </p:nvGrpSpPr>
        <p:grpSpPr>
          <a:xfrm>
            <a:off x="4078823" y="3900587"/>
            <a:ext cx="831825" cy="220571"/>
            <a:chOff x="0" y="0"/>
            <a:chExt cx="1109098" cy="294093"/>
          </a:xfrm>
        </p:grpSpPr>
        <p:sp>
          <p:nvSpPr>
            <p:cNvPr id="103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31" name="设备配置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设备配置</a:t>
              </a:r>
            </a:p>
          </p:txBody>
        </p:sp>
      </p:grpSp>
      <p:grpSp>
        <p:nvGrpSpPr>
          <p:cNvPr id="1035" name="圆角矩形 95"/>
          <p:cNvGrpSpPr/>
          <p:nvPr/>
        </p:nvGrpSpPr>
        <p:grpSpPr>
          <a:xfrm>
            <a:off x="4090136" y="4167691"/>
            <a:ext cx="831825" cy="220571"/>
            <a:chOff x="0" y="0"/>
            <a:chExt cx="1109098" cy="294093"/>
          </a:xfrm>
        </p:grpSpPr>
        <p:sp>
          <p:nvSpPr>
            <p:cNvPr id="103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34" name="全局配置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全局配置</a:t>
              </a:r>
            </a:p>
          </p:txBody>
        </p:sp>
      </p:grpSp>
      <p:grpSp>
        <p:nvGrpSpPr>
          <p:cNvPr id="1038" name="圆角矩形 96"/>
          <p:cNvGrpSpPr/>
          <p:nvPr/>
        </p:nvGrpSpPr>
        <p:grpSpPr>
          <a:xfrm>
            <a:off x="8303594" y="3619917"/>
            <a:ext cx="831825" cy="220571"/>
            <a:chOff x="0" y="0"/>
            <a:chExt cx="1109098" cy="294093"/>
          </a:xfrm>
        </p:grpSpPr>
        <p:sp>
          <p:nvSpPr>
            <p:cNvPr id="103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FF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037" name="第三方API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750"/>
                <a:t>第三方API</a:t>
              </a:r>
            </a:p>
          </p:txBody>
        </p:sp>
      </p:grpSp>
      <p:grpSp>
        <p:nvGrpSpPr>
          <p:cNvPr id="1041" name="圆角矩形 99"/>
          <p:cNvGrpSpPr/>
          <p:nvPr/>
        </p:nvGrpSpPr>
        <p:grpSpPr>
          <a:xfrm>
            <a:off x="7297076" y="2815815"/>
            <a:ext cx="831825" cy="220571"/>
            <a:chOff x="0" y="0"/>
            <a:chExt cx="1109098" cy="294093"/>
          </a:xfrm>
        </p:grpSpPr>
        <p:sp>
          <p:nvSpPr>
            <p:cNvPr id="103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40" name="系统日志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系统日志</a:t>
              </a:r>
            </a:p>
          </p:txBody>
        </p:sp>
      </p:grpSp>
      <p:grpSp>
        <p:nvGrpSpPr>
          <p:cNvPr id="1044" name="圆角矩形 100"/>
          <p:cNvGrpSpPr/>
          <p:nvPr/>
        </p:nvGrpSpPr>
        <p:grpSpPr>
          <a:xfrm>
            <a:off x="7286545" y="3090212"/>
            <a:ext cx="831825" cy="220571"/>
            <a:chOff x="0" y="0"/>
            <a:chExt cx="1109098" cy="294093"/>
          </a:xfrm>
        </p:grpSpPr>
        <p:sp>
          <p:nvSpPr>
            <p:cNvPr id="104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43" name="威胁防护日志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威胁防护日志</a:t>
              </a:r>
            </a:p>
          </p:txBody>
        </p:sp>
      </p:grpSp>
      <p:grpSp>
        <p:nvGrpSpPr>
          <p:cNvPr id="1047" name="圆角矩形 101"/>
          <p:cNvGrpSpPr/>
          <p:nvPr/>
        </p:nvGrpSpPr>
        <p:grpSpPr>
          <a:xfrm>
            <a:off x="2970545" y="5053694"/>
            <a:ext cx="858011" cy="248197"/>
            <a:chOff x="0" y="0"/>
            <a:chExt cx="1144014" cy="330927"/>
          </a:xfrm>
        </p:grpSpPr>
        <p:sp>
          <p:nvSpPr>
            <p:cNvPr id="1045" name="Rounded Rectangle"/>
            <p:cNvSpPr/>
            <p:nvPr/>
          </p:nvSpPr>
          <p:spPr>
            <a:xfrm>
              <a:off x="0" y="0"/>
              <a:ext cx="1144014" cy="3309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046" name="知识库管理"/>
            <p:cNvSpPr txBox="1"/>
            <p:nvPr/>
          </p:nvSpPr>
          <p:spPr>
            <a:xfrm>
              <a:off x="16155" y="42357"/>
              <a:ext cx="1111703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知识库管理</a:t>
              </a:r>
            </a:p>
          </p:txBody>
        </p:sp>
      </p:grpSp>
      <p:grpSp>
        <p:nvGrpSpPr>
          <p:cNvPr id="1050" name="圆角矩形 106"/>
          <p:cNvGrpSpPr/>
          <p:nvPr/>
        </p:nvGrpSpPr>
        <p:grpSpPr>
          <a:xfrm>
            <a:off x="2923513" y="3017362"/>
            <a:ext cx="881165" cy="220571"/>
            <a:chOff x="0" y="0"/>
            <a:chExt cx="1174885" cy="294093"/>
          </a:xfrm>
        </p:grpSpPr>
        <p:sp>
          <p:nvSpPr>
            <p:cNvPr id="1048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49" name="自定义关联规则"/>
            <p:cNvSpPr txBox="1"/>
            <p:nvPr/>
          </p:nvSpPr>
          <p:spPr>
            <a:xfrm>
              <a:off x="14356" y="23939"/>
              <a:ext cx="1146172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自定义关联规则</a:t>
              </a:r>
            </a:p>
          </p:txBody>
        </p:sp>
      </p:grpSp>
      <p:grpSp>
        <p:nvGrpSpPr>
          <p:cNvPr id="1053" name="圆角矩形 107"/>
          <p:cNvGrpSpPr/>
          <p:nvPr/>
        </p:nvGrpSpPr>
        <p:grpSpPr>
          <a:xfrm>
            <a:off x="2929590" y="2726347"/>
            <a:ext cx="881165" cy="220571"/>
            <a:chOff x="0" y="0"/>
            <a:chExt cx="1174885" cy="294093"/>
          </a:xfrm>
        </p:grpSpPr>
        <p:sp>
          <p:nvSpPr>
            <p:cNvPr id="1051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52" name="预定义关联规则"/>
            <p:cNvSpPr txBox="1"/>
            <p:nvPr/>
          </p:nvSpPr>
          <p:spPr>
            <a:xfrm>
              <a:off x="14356" y="23939"/>
              <a:ext cx="1146172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预定义关联规则</a:t>
              </a:r>
            </a:p>
          </p:txBody>
        </p:sp>
      </p:grpSp>
      <p:grpSp>
        <p:nvGrpSpPr>
          <p:cNvPr id="1056" name="圆角矩形 108"/>
          <p:cNvGrpSpPr/>
          <p:nvPr/>
        </p:nvGrpSpPr>
        <p:grpSpPr>
          <a:xfrm>
            <a:off x="2930248" y="3599394"/>
            <a:ext cx="881165" cy="220571"/>
            <a:chOff x="0" y="0"/>
            <a:chExt cx="1174885" cy="294093"/>
          </a:xfrm>
        </p:grpSpPr>
        <p:sp>
          <p:nvSpPr>
            <p:cNvPr id="1054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55" name="威胁处置链"/>
            <p:cNvSpPr txBox="1"/>
            <p:nvPr/>
          </p:nvSpPr>
          <p:spPr>
            <a:xfrm>
              <a:off x="14356" y="23939"/>
              <a:ext cx="1146172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威胁处置链</a:t>
              </a:r>
            </a:p>
          </p:txBody>
        </p:sp>
      </p:grpSp>
      <p:grpSp>
        <p:nvGrpSpPr>
          <p:cNvPr id="1059" name="圆角矩形 109"/>
          <p:cNvGrpSpPr/>
          <p:nvPr/>
        </p:nvGrpSpPr>
        <p:grpSpPr>
          <a:xfrm>
            <a:off x="7297229" y="3361489"/>
            <a:ext cx="831825" cy="220571"/>
            <a:chOff x="0" y="0"/>
            <a:chExt cx="1109098" cy="294093"/>
          </a:xfrm>
        </p:grpSpPr>
        <p:sp>
          <p:nvSpPr>
            <p:cNvPr id="105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58" name="内容审计日志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内容审计日志</a:t>
              </a:r>
            </a:p>
          </p:txBody>
        </p:sp>
      </p:grpSp>
      <p:grpSp>
        <p:nvGrpSpPr>
          <p:cNvPr id="1062" name="圆角矩形 110"/>
          <p:cNvGrpSpPr/>
          <p:nvPr/>
        </p:nvGrpSpPr>
        <p:grpSpPr>
          <a:xfrm>
            <a:off x="7304814" y="3635887"/>
            <a:ext cx="831825" cy="220571"/>
            <a:chOff x="0" y="0"/>
            <a:chExt cx="1109098" cy="294093"/>
          </a:xfrm>
        </p:grpSpPr>
        <p:sp>
          <p:nvSpPr>
            <p:cNvPr id="1060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61" name="流量日志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流量日志</a:t>
              </a:r>
            </a:p>
          </p:txBody>
        </p:sp>
      </p:grpSp>
      <p:grpSp>
        <p:nvGrpSpPr>
          <p:cNvPr id="1065" name="圆角矩形 111"/>
          <p:cNvGrpSpPr/>
          <p:nvPr/>
        </p:nvGrpSpPr>
        <p:grpSpPr>
          <a:xfrm>
            <a:off x="7307237" y="3899608"/>
            <a:ext cx="831825" cy="220571"/>
            <a:chOff x="0" y="0"/>
            <a:chExt cx="1109098" cy="294093"/>
          </a:xfrm>
        </p:grpSpPr>
        <p:sp>
          <p:nvSpPr>
            <p:cNvPr id="106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64" name="其他日志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其他日志</a:t>
              </a:r>
            </a:p>
          </p:txBody>
        </p:sp>
      </p:grpSp>
      <p:grpSp>
        <p:nvGrpSpPr>
          <p:cNvPr id="1068" name="圆角矩形 112"/>
          <p:cNvGrpSpPr/>
          <p:nvPr/>
        </p:nvGrpSpPr>
        <p:grpSpPr>
          <a:xfrm>
            <a:off x="7315498" y="4180030"/>
            <a:ext cx="831825" cy="220571"/>
            <a:chOff x="0" y="0"/>
            <a:chExt cx="1109098" cy="294093"/>
          </a:xfrm>
        </p:grpSpPr>
        <p:sp>
          <p:nvSpPr>
            <p:cNvPr id="106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67" name="第三方日志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第三方日志</a:t>
              </a:r>
            </a:p>
          </p:txBody>
        </p:sp>
      </p:grpSp>
      <p:grpSp>
        <p:nvGrpSpPr>
          <p:cNvPr id="1071" name="圆角矩形 113"/>
          <p:cNvGrpSpPr/>
          <p:nvPr/>
        </p:nvGrpSpPr>
        <p:grpSpPr>
          <a:xfrm>
            <a:off x="7311250" y="2528676"/>
            <a:ext cx="833036" cy="220571"/>
            <a:chOff x="0" y="0"/>
            <a:chExt cx="1110714" cy="294093"/>
          </a:xfrm>
        </p:grpSpPr>
        <p:sp>
          <p:nvSpPr>
            <p:cNvPr id="1069" name="Rounded Rectangle"/>
            <p:cNvSpPr/>
            <p:nvPr/>
          </p:nvSpPr>
          <p:spPr>
            <a:xfrm>
              <a:off x="0" y="0"/>
              <a:ext cx="1110714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070" name="操作日志"/>
            <p:cNvSpPr txBox="1"/>
            <p:nvPr/>
          </p:nvSpPr>
          <p:spPr>
            <a:xfrm>
              <a:off x="14355" y="23939"/>
              <a:ext cx="1082003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操作日志</a:t>
              </a:r>
            </a:p>
          </p:txBody>
        </p:sp>
      </p:grpSp>
      <p:grpSp>
        <p:nvGrpSpPr>
          <p:cNvPr id="1074" name="圆角矩形 104"/>
          <p:cNvGrpSpPr/>
          <p:nvPr/>
        </p:nvGrpSpPr>
        <p:grpSpPr>
          <a:xfrm>
            <a:off x="975814" y="2423916"/>
            <a:ext cx="849270" cy="248057"/>
            <a:chOff x="0" y="0"/>
            <a:chExt cx="1132358" cy="330741"/>
          </a:xfrm>
        </p:grpSpPr>
        <p:sp>
          <p:nvSpPr>
            <p:cNvPr id="1072" name="Rounded Rectangle"/>
            <p:cNvSpPr/>
            <p:nvPr/>
          </p:nvSpPr>
          <p:spPr>
            <a:xfrm>
              <a:off x="0" y="0"/>
              <a:ext cx="1132358" cy="33074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073" name="流量态势"/>
            <p:cNvSpPr txBox="1"/>
            <p:nvPr/>
          </p:nvSpPr>
          <p:spPr>
            <a:xfrm>
              <a:off x="16144" y="26873"/>
              <a:ext cx="1100069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流量态势</a:t>
              </a:r>
            </a:p>
          </p:txBody>
        </p:sp>
      </p:grpSp>
      <p:grpSp>
        <p:nvGrpSpPr>
          <p:cNvPr id="1077" name="圆角矩形 105"/>
          <p:cNvGrpSpPr/>
          <p:nvPr/>
        </p:nvGrpSpPr>
        <p:grpSpPr>
          <a:xfrm>
            <a:off x="-10136" y="3550589"/>
            <a:ext cx="831824" cy="300080"/>
            <a:chOff x="0" y="23469"/>
            <a:chExt cx="1109098" cy="400106"/>
          </a:xfrm>
        </p:grpSpPr>
        <p:sp>
          <p:nvSpPr>
            <p:cNvPr id="1075" name="Rounded Rectangle"/>
            <p:cNvSpPr/>
            <p:nvPr/>
          </p:nvSpPr>
          <p:spPr>
            <a:xfrm>
              <a:off x="0" y="76473"/>
              <a:ext cx="1109098" cy="2940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76" name="风险资产变化趋势"/>
            <p:cNvSpPr txBox="1"/>
            <p:nvPr/>
          </p:nvSpPr>
          <p:spPr>
            <a:xfrm>
              <a:off x="14356" y="23469"/>
              <a:ext cx="1080386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风险资产变化趋势</a:t>
              </a:r>
            </a:p>
          </p:txBody>
        </p:sp>
      </p:grpSp>
      <p:grpSp>
        <p:nvGrpSpPr>
          <p:cNvPr id="1080" name="圆角矩形 115"/>
          <p:cNvGrpSpPr/>
          <p:nvPr/>
        </p:nvGrpSpPr>
        <p:grpSpPr>
          <a:xfrm>
            <a:off x="986958" y="2733998"/>
            <a:ext cx="831825" cy="220571"/>
            <a:chOff x="0" y="0"/>
            <a:chExt cx="1109098" cy="294093"/>
          </a:xfrm>
        </p:grpSpPr>
        <p:sp>
          <p:nvSpPr>
            <p:cNvPr id="1078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79" name="业务互访流量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业务互访流量</a:t>
              </a:r>
            </a:p>
          </p:txBody>
        </p:sp>
      </p:grpSp>
      <p:grpSp>
        <p:nvGrpSpPr>
          <p:cNvPr id="1083" name="圆角矩形 116"/>
          <p:cNvGrpSpPr/>
          <p:nvPr/>
        </p:nvGrpSpPr>
        <p:grpSpPr>
          <a:xfrm>
            <a:off x="973136" y="3019795"/>
            <a:ext cx="831825" cy="220571"/>
            <a:chOff x="0" y="0"/>
            <a:chExt cx="1109098" cy="294093"/>
          </a:xfrm>
        </p:grpSpPr>
        <p:sp>
          <p:nvSpPr>
            <p:cNvPr id="1081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82" name="应用流量分布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应用流量分布</a:t>
              </a:r>
            </a:p>
          </p:txBody>
        </p:sp>
      </p:grpSp>
      <p:grpSp>
        <p:nvGrpSpPr>
          <p:cNvPr id="1086" name="圆角矩形 117"/>
          <p:cNvGrpSpPr/>
          <p:nvPr/>
        </p:nvGrpSpPr>
        <p:grpSpPr>
          <a:xfrm>
            <a:off x="973490" y="3306706"/>
            <a:ext cx="831825" cy="220571"/>
            <a:chOff x="0" y="0"/>
            <a:chExt cx="1109098" cy="294093"/>
          </a:xfrm>
        </p:grpSpPr>
        <p:sp>
          <p:nvSpPr>
            <p:cNvPr id="108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85" name="DDos流量趋势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750"/>
                <a:t>DDos流量趋势</a:t>
              </a:r>
            </a:p>
          </p:txBody>
        </p:sp>
      </p:grpSp>
      <p:grpSp>
        <p:nvGrpSpPr>
          <p:cNvPr id="1089" name="圆角矩形 118"/>
          <p:cNvGrpSpPr/>
          <p:nvPr/>
        </p:nvGrpSpPr>
        <p:grpSpPr>
          <a:xfrm>
            <a:off x="974993" y="3601966"/>
            <a:ext cx="835932" cy="220571"/>
            <a:chOff x="0" y="0"/>
            <a:chExt cx="1114575" cy="294093"/>
          </a:xfrm>
        </p:grpSpPr>
        <p:sp>
          <p:nvSpPr>
            <p:cNvPr id="1087" name="Rounded Rectangle"/>
            <p:cNvSpPr/>
            <p:nvPr/>
          </p:nvSpPr>
          <p:spPr>
            <a:xfrm>
              <a:off x="0" y="0"/>
              <a:ext cx="111457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88" name="P2P流量排名"/>
            <p:cNvSpPr txBox="1"/>
            <p:nvPr/>
          </p:nvSpPr>
          <p:spPr>
            <a:xfrm>
              <a:off x="14355" y="23939"/>
              <a:ext cx="1085864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750"/>
                <a:t>P2P流量排名</a:t>
              </a:r>
            </a:p>
          </p:txBody>
        </p:sp>
      </p:grpSp>
      <p:grpSp>
        <p:nvGrpSpPr>
          <p:cNvPr id="1092" name="圆角矩形 119"/>
          <p:cNvGrpSpPr/>
          <p:nvPr/>
        </p:nvGrpSpPr>
        <p:grpSpPr>
          <a:xfrm>
            <a:off x="961703" y="3883377"/>
            <a:ext cx="862194" cy="220571"/>
            <a:chOff x="0" y="0"/>
            <a:chExt cx="1149591" cy="294093"/>
          </a:xfrm>
        </p:grpSpPr>
        <p:sp>
          <p:nvSpPr>
            <p:cNvPr id="1090" name="Rounded Rectangle"/>
            <p:cNvSpPr/>
            <p:nvPr/>
          </p:nvSpPr>
          <p:spPr>
            <a:xfrm>
              <a:off x="0" y="0"/>
              <a:ext cx="1149591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91" name="区域出口流量"/>
            <p:cNvSpPr txBox="1"/>
            <p:nvPr/>
          </p:nvSpPr>
          <p:spPr>
            <a:xfrm>
              <a:off x="14356" y="23939"/>
              <a:ext cx="1120878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区域出口流量</a:t>
              </a:r>
            </a:p>
          </p:txBody>
        </p:sp>
      </p:grpSp>
      <p:grpSp>
        <p:nvGrpSpPr>
          <p:cNvPr id="1095" name="圆角矩形 120"/>
          <p:cNvGrpSpPr/>
          <p:nvPr/>
        </p:nvGrpSpPr>
        <p:grpSpPr>
          <a:xfrm>
            <a:off x="968627" y="4435779"/>
            <a:ext cx="831825" cy="220571"/>
            <a:chOff x="0" y="0"/>
            <a:chExt cx="1109098" cy="294093"/>
          </a:xfrm>
        </p:grpSpPr>
        <p:sp>
          <p:nvSpPr>
            <p:cNvPr id="109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94" name="业务流量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业务流量</a:t>
              </a:r>
            </a:p>
          </p:txBody>
        </p:sp>
      </p:grpSp>
      <p:grpSp>
        <p:nvGrpSpPr>
          <p:cNvPr id="1098" name="圆角矩形 121"/>
          <p:cNvGrpSpPr/>
          <p:nvPr/>
        </p:nvGrpSpPr>
        <p:grpSpPr>
          <a:xfrm>
            <a:off x="958900" y="4725476"/>
            <a:ext cx="831825" cy="220571"/>
            <a:chOff x="0" y="0"/>
            <a:chExt cx="1109098" cy="294093"/>
          </a:xfrm>
        </p:grpSpPr>
        <p:sp>
          <p:nvSpPr>
            <p:cNvPr id="1096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097" name="用户-业务流量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750"/>
                <a:t>用户-业务流量</a:t>
              </a:r>
            </a:p>
          </p:txBody>
        </p:sp>
      </p:grpSp>
      <p:grpSp>
        <p:nvGrpSpPr>
          <p:cNvPr id="1101" name="圆角矩形 122"/>
          <p:cNvGrpSpPr/>
          <p:nvPr/>
        </p:nvGrpSpPr>
        <p:grpSpPr>
          <a:xfrm>
            <a:off x="972272" y="4154816"/>
            <a:ext cx="831825" cy="220571"/>
            <a:chOff x="0" y="0"/>
            <a:chExt cx="1109098" cy="294093"/>
          </a:xfrm>
        </p:grpSpPr>
        <p:sp>
          <p:nvSpPr>
            <p:cNvPr id="1099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100" name="网站流量分类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网站流量分类</a:t>
              </a:r>
            </a:p>
          </p:txBody>
        </p:sp>
      </p:grpSp>
      <p:grpSp>
        <p:nvGrpSpPr>
          <p:cNvPr id="1104" name="圆角矩形 123"/>
          <p:cNvGrpSpPr/>
          <p:nvPr/>
        </p:nvGrpSpPr>
        <p:grpSpPr>
          <a:xfrm>
            <a:off x="1945874" y="3306706"/>
            <a:ext cx="831825" cy="220571"/>
            <a:chOff x="0" y="0"/>
            <a:chExt cx="1109098" cy="294093"/>
          </a:xfrm>
        </p:grpSpPr>
        <p:sp>
          <p:nvSpPr>
            <p:cNvPr id="1102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103" name="告警事件趋势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告警事件趋势</a:t>
              </a:r>
            </a:p>
          </p:txBody>
        </p:sp>
      </p:grpSp>
      <p:grpSp>
        <p:nvGrpSpPr>
          <p:cNvPr id="1107" name="圆角矩形 124"/>
          <p:cNvGrpSpPr/>
          <p:nvPr/>
        </p:nvGrpSpPr>
        <p:grpSpPr>
          <a:xfrm>
            <a:off x="1951334" y="3601966"/>
            <a:ext cx="831825" cy="220571"/>
            <a:chOff x="0" y="0"/>
            <a:chExt cx="1109098" cy="294093"/>
          </a:xfrm>
        </p:grpSpPr>
        <p:sp>
          <p:nvSpPr>
            <p:cNvPr id="1105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106" name="告警事件分类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告警事件分类</a:t>
              </a:r>
            </a:p>
          </p:txBody>
        </p:sp>
      </p:grpSp>
      <p:grpSp>
        <p:nvGrpSpPr>
          <p:cNvPr id="1110" name="圆角矩形 126"/>
          <p:cNvGrpSpPr/>
          <p:nvPr/>
        </p:nvGrpSpPr>
        <p:grpSpPr>
          <a:xfrm>
            <a:off x="2922145" y="3300599"/>
            <a:ext cx="881165" cy="220571"/>
            <a:chOff x="0" y="0"/>
            <a:chExt cx="1174885" cy="294093"/>
          </a:xfrm>
        </p:grpSpPr>
        <p:sp>
          <p:nvSpPr>
            <p:cNvPr id="1108" name="Rounded Rectangle"/>
            <p:cNvSpPr/>
            <p:nvPr/>
          </p:nvSpPr>
          <p:spPr>
            <a:xfrm>
              <a:off x="0" y="0"/>
              <a:ext cx="1174885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109" name="关联结果数据"/>
            <p:cNvSpPr txBox="1"/>
            <p:nvPr/>
          </p:nvSpPr>
          <p:spPr>
            <a:xfrm>
              <a:off x="14356" y="23939"/>
              <a:ext cx="1146172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关联结果数据</a:t>
              </a:r>
            </a:p>
          </p:txBody>
        </p:sp>
      </p:grpSp>
      <p:grpSp>
        <p:nvGrpSpPr>
          <p:cNvPr id="1113" name="矩形 127"/>
          <p:cNvGrpSpPr/>
          <p:nvPr/>
        </p:nvGrpSpPr>
        <p:grpSpPr>
          <a:xfrm>
            <a:off x="1685657" y="1684456"/>
            <a:ext cx="531353" cy="217678"/>
            <a:chOff x="-1" y="0"/>
            <a:chExt cx="708469" cy="290236"/>
          </a:xfrm>
        </p:grpSpPr>
        <p:sp>
          <p:nvSpPr>
            <p:cNvPr id="1111" name="Rectangle"/>
            <p:cNvSpPr/>
            <p:nvPr/>
          </p:nvSpPr>
          <p:spPr>
            <a:xfrm>
              <a:off x="-1" y="0"/>
              <a:ext cx="708469" cy="290236"/>
            </a:xfrm>
            <a:prstGeom prst="rect">
              <a:avLst/>
            </a:prstGeom>
            <a:solidFill>
              <a:srgbClr val="59B98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112" name="新增特性"/>
            <p:cNvSpPr txBox="1"/>
            <p:nvPr/>
          </p:nvSpPr>
          <p:spPr>
            <a:xfrm>
              <a:off x="-1" y="22009"/>
              <a:ext cx="708469" cy="246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新增特性</a:t>
              </a:r>
            </a:p>
          </p:txBody>
        </p:sp>
      </p:grpSp>
      <p:grpSp>
        <p:nvGrpSpPr>
          <p:cNvPr id="1116" name="矩形 128"/>
          <p:cNvGrpSpPr/>
          <p:nvPr/>
        </p:nvGrpSpPr>
        <p:grpSpPr>
          <a:xfrm>
            <a:off x="6289152" y="1680178"/>
            <a:ext cx="733940" cy="217678"/>
            <a:chOff x="0" y="0"/>
            <a:chExt cx="978584" cy="290236"/>
          </a:xfrm>
        </p:grpSpPr>
        <p:sp>
          <p:nvSpPr>
            <p:cNvPr id="1114" name="Rectangle"/>
            <p:cNvSpPr/>
            <p:nvPr/>
          </p:nvSpPr>
          <p:spPr>
            <a:xfrm>
              <a:off x="0" y="0"/>
              <a:ext cx="978584" cy="29023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115" name="已有特性融合"/>
            <p:cNvSpPr txBox="1"/>
            <p:nvPr/>
          </p:nvSpPr>
          <p:spPr>
            <a:xfrm>
              <a:off x="0" y="22009"/>
              <a:ext cx="978584" cy="246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已有特性融合</a:t>
              </a:r>
            </a:p>
          </p:txBody>
        </p:sp>
      </p:grpSp>
      <p:sp>
        <p:nvSpPr>
          <p:cNvPr id="1117" name="直接箭头连接符 11"/>
          <p:cNvSpPr/>
          <p:nvPr/>
        </p:nvSpPr>
        <p:spPr>
          <a:xfrm>
            <a:off x="2308081" y="1789018"/>
            <a:ext cx="1526771" cy="1"/>
          </a:xfrm>
          <a:prstGeom prst="line">
            <a:avLst/>
          </a:prstGeom>
          <a:ln w="6350">
            <a:solidFill>
              <a:srgbClr val="00B050"/>
            </a:solidFill>
            <a:miter/>
            <a:tailEnd type="triangle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118" name="直接箭头连接符 129"/>
          <p:cNvSpPr/>
          <p:nvPr/>
        </p:nvSpPr>
        <p:spPr>
          <a:xfrm>
            <a:off x="7107450" y="1789016"/>
            <a:ext cx="1992449" cy="1"/>
          </a:xfrm>
          <a:prstGeom prst="line">
            <a:avLst/>
          </a:prstGeom>
          <a:ln w="6350">
            <a:solidFill>
              <a:srgbClr val="808080"/>
            </a:solidFill>
            <a:miter/>
            <a:tailEnd type="triangle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119" name="直接箭头连接符 130"/>
          <p:cNvSpPr/>
          <p:nvPr/>
        </p:nvSpPr>
        <p:spPr>
          <a:xfrm>
            <a:off x="4064938" y="1789016"/>
            <a:ext cx="2130718" cy="1"/>
          </a:xfrm>
          <a:prstGeom prst="line">
            <a:avLst/>
          </a:prstGeom>
          <a:ln w="6350">
            <a:solidFill>
              <a:srgbClr val="808080"/>
            </a:solidFill>
            <a:miter/>
            <a:headEnd type="triangle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120" name="直接箭头连接符 131"/>
          <p:cNvSpPr/>
          <p:nvPr/>
        </p:nvSpPr>
        <p:spPr>
          <a:xfrm flipV="1">
            <a:off x="12621" y="1789018"/>
            <a:ext cx="1598597" cy="3745"/>
          </a:xfrm>
          <a:prstGeom prst="line">
            <a:avLst/>
          </a:prstGeom>
          <a:ln w="6350">
            <a:solidFill>
              <a:srgbClr val="00B050"/>
            </a:solidFill>
            <a:miter/>
            <a:headEnd type="triangle"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1123" name="圆角矩形 132"/>
          <p:cNvGrpSpPr/>
          <p:nvPr/>
        </p:nvGrpSpPr>
        <p:grpSpPr>
          <a:xfrm>
            <a:off x="8209864" y="1339770"/>
            <a:ext cx="877928" cy="216201"/>
            <a:chOff x="0" y="0"/>
            <a:chExt cx="784004" cy="288267"/>
          </a:xfrm>
        </p:grpSpPr>
        <p:sp>
          <p:nvSpPr>
            <p:cNvPr id="1121" name="Rounded Rectangle"/>
            <p:cNvSpPr/>
            <p:nvPr/>
          </p:nvSpPr>
          <p:spPr>
            <a:xfrm>
              <a:off x="0" y="0"/>
              <a:ext cx="784004" cy="2882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122" name="远景规划"/>
            <p:cNvSpPr txBox="1"/>
            <p:nvPr/>
          </p:nvSpPr>
          <p:spPr>
            <a:xfrm>
              <a:off x="14072" y="21023"/>
              <a:ext cx="755859" cy="246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 dirty="0" err="1"/>
                <a:t>远景规划</a:t>
              </a:r>
              <a:endParaRPr sz="750" dirty="0"/>
            </a:p>
          </p:txBody>
        </p:sp>
      </p:grpSp>
      <p:grpSp>
        <p:nvGrpSpPr>
          <p:cNvPr id="1126" name="圆角矩形 53"/>
          <p:cNvGrpSpPr/>
          <p:nvPr/>
        </p:nvGrpSpPr>
        <p:grpSpPr>
          <a:xfrm>
            <a:off x="7312461" y="4792273"/>
            <a:ext cx="831825" cy="220571"/>
            <a:chOff x="0" y="0"/>
            <a:chExt cx="1109098" cy="294093"/>
          </a:xfrm>
        </p:grpSpPr>
        <p:sp>
          <p:nvSpPr>
            <p:cNvPr id="1124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125" name="SYSMON服务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750"/>
                <a:t>SYSMON服务</a:t>
              </a:r>
            </a:p>
          </p:txBody>
        </p:sp>
      </p:grpSp>
      <p:grpSp>
        <p:nvGrpSpPr>
          <p:cNvPr id="1129" name="圆角矩形 70"/>
          <p:cNvGrpSpPr/>
          <p:nvPr/>
        </p:nvGrpSpPr>
        <p:grpSpPr>
          <a:xfrm>
            <a:off x="5312760" y="1339771"/>
            <a:ext cx="831825" cy="220571"/>
            <a:chOff x="0" y="0"/>
            <a:chExt cx="1109098" cy="294093"/>
          </a:xfrm>
        </p:grpSpPr>
        <p:sp>
          <p:nvSpPr>
            <p:cNvPr id="1127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solidFill>
                    <a:schemeClr val="accent2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128" name="可视化呈现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solidFill>
                    <a:schemeClr val="accent2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可视化呈现</a:t>
              </a:r>
            </a:p>
          </p:txBody>
        </p:sp>
      </p:grpSp>
      <p:grpSp>
        <p:nvGrpSpPr>
          <p:cNvPr id="1132" name="圆角矩形 58"/>
          <p:cNvGrpSpPr/>
          <p:nvPr/>
        </p:nvGrpSpPr>
        <p:grpSpPr>
          <a:xfrm>
            <a:off x="6269733" y="1339771"/>
            <a:ext cx="858011" cy="213653"/>
            <a:chOff x="0" y="0"/>
            <a:chExt cx="1144014" cy="284869"/>
          </a:xfrm>
        </p:grpSpPr>
        <p:sp>
          <p:nvSpPr>
            <p:cNvPr id="1130" name="Rounded Rectangle"/>
            <p:cNvSpPr/>
            <p:nvPr/>
          </p:nvSpPr>
          <p:spPr>
            <a:xfrm>
              <a:off x="0" y="0"/>
              <a:ext cx="1144014" cy="28486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131" name="后台计算"/>
            <p:cNvSpPr txBox="1"/>
            <p:nvPr/>
          </p:nvSpPr>
          <p:spPr>
            <a:xfrm>
              <a:off x="13905" y="19327"/>
              <a:ext cx="1116203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750" dirty="0"/>
                <a:t>后台计算</a:t>
              </a:r>
              <a:endParaRPr sz="750" dirty="0"/>
            </a:p>
          </p:txBody>
        </p:sp>
      </p:grpSp>
      <p:grpSp>
        <p:nvGrpSpPr>
          <p:cNvPr id="1135" name="圆角矩形 95"/>
          <p:cNvGrpSpPr/>
          <p:nvPr/>
        </p:nvGrpSpPr>
        <p:grpSpPr>
          <a:xfrm>
            <a:off x="7252891" y="1339771"/>
            <a:ext cx="831825" cy="220571"/>
            <a:chOff x="0" y="0"/>
            <a:chExt cx="1109098" cy="294093"/>
          </a:xfrm>
        </p:grpSpPr>
        <p:sp>
          <p:nvSpPr>
            <p:cNvPr id="1133" name="Rounded Rectangle"/>
            <p:cNvSpPr/>
            <p:nvPr/>
          </p:nvSpPr>
          <p:spPr>
            <a:xfrm>
              <a:off x="0" y="0"/>
              <a:ext cx="1109098" cy="29409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750"/>
            </a:p>
          </p:txBody>
        </p:sp>
        <p:sp>
          <p:nvSpPr>
            <p:cNvPr id="1134" name="功能配置"/>
            <p:cNvSpPr txBox="1"/>
            <p:nvPr/>
          </p:nvSpPr>
          <p:spPr>
            <a:xfrm>
              <a:off x="14356" y="23939"/>
              <a:ext cx="1080386" cy="24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功能配置</a:t>
              </a:r>
            </a:p>
          </p:txBody>
        </p:sp>
      </p:grpSp>
      <p:sp>
        <p:nvSpPr>
          <p:cNvPr id="1136" name="标题 78"/>
          <p:cNvSpPr txBox="1">
            <a:spLocks noGrp="1"/>
          </p:cNvSpPr>
          <p:nvPr>
            <p:ph type="title"/>
          </p:nvPr>
        </p:nvSpPr>
        <p:spPr>
          <a:xfrm>
            <a:off x="156158" y="267788"/>
            <a:ext cx="4174689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lang="zh-CN" altLang="en-US" sz="2800" dirty="0" smtClean="0"/>
              <a:t>数据分析</a:t>
            </a:r>
            <a:r>
              <a:rPr lang="zh-CN" altLang="en-US" sz="2800" dirty="0" smtClean="0"/>
              <a:t>平台全局</a:t>
            </a:r>
            <a:r>
              <a:rPr sz="2800" dirty="0" err="1" smtClean="0"/>
              <a:t>功能</a:t>
            </a:r>
            <a:endParaRPr sz="2800" dirty="0"/>
          </a:p>
        </p:txBody>
      </p:sp>
      <p:grpSp>
        <p:nvGrpSpPr>
          <p:cNvPr id="1139" name="圆角矩形 20"/>
          <p:cNvGrpSpPr/>
          <p:nvPr/>
        </p:nvGrpSpPr>
        <p:grpSpPr>
          <a:xfrm>
            <a:off x="4319360" y="1339770"/>
            <a:ext cx="868253" cy="235347"/>
            <a:chOff x="0" y="0"/>
            <a:chExt cx="1157669" cy="313795"/>
          </a:xfrm>
        </p:grpSpPr>
        <p:sp>
          <p:nvSpPr>
            <p:cNvPr id="1137" name="Rounded Rectangle"/>
            <p:cNvSpPr/>
            <p:nvPr/>
          </p:nvSpPr>
          <p:spPr>
            <a:xfrm>
              <a:off x="0" y="0"/>
              <a:ext cx="1157669" cy="31379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138" name="菜单项"/>
            <p:cNvSpPr txBox="1"/>
            <p:nvPr/>
          </p:nvSpPr>
          <p:spPr>
            <a:xfrm>
              <a:off x="15317" y="18400"/>
              <a:ext cx="1127034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2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900"/>
                <a:t>菜单项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09698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8766921" y="1604941"/>
            <a:ext cx="247621" cy="2495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176" name="直接箭头连接符 6"/>
          <p:cNvSpPr/>
          <p:nvPr/>
        </p:nvSpPr>
        <p:spPr>
          <a:xfrm>
            <a:off x="321433" y="5331372"/>
            <a:ext cx="8822568" cy="8077"/>
          </a:xfrm>
          <a:prstGeom prst="line">
            <a:avLst/>
          </a:prstGeom>
          <a:ln w="60325">
            <a:solidFill>
              <a:schemeClr val="accent1"/>
            </a:solidFill>
            <a:miter/>
            <a:tailEnd type="triangle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177" name="文本框 10"/>
          <p:cNvSpPr txBox="1"/>
          <p:nvPr/>
        </p:nvSpPr>
        <p:spPr>
          <a:xfrm>
            <a:off x="462822" y="5415755"/>
            <a:ext cx="5180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/>
              <a:t>2018年</a:t>
            </a:r>
          </a:p>
        </p:txBody>
      </p:sp>
      <p:sp>
        <p:nvSpPr>
          <p:cNvPr id="1178" name="文本框 11"/>
          <p:cNvSpPr txBox="1"/>
          <p:nvPr/>
        </p:nvSpPr>
        <p:spPr>
          <a:xfrm>
            <a:off x="2267422" y="5413552"/>
            <a:ext cx="5180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/>
              <a:t>2019年</a:t>
            </a:r>
          </a:p>
        </p:txBody>
      </p:sp>
      <p:sp>
        <p:nvSpPr>
          <p:cNvPr id="1179" name="文本框 12"/>
          <p:cNvSpPr txBox="1"/>
          <p:nvPr/>
        </p:nvSpPr>
        <p:spPr>
          <a:xfrm>
            <a:off x="4175704" y="5397961"/>
            <a:ext cx="5180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/>
              <a:t>2020年</a:t>
            </a:r>
          </a:p>
        </p:txBody>
      </p:sp>
      <p:sp>
        <p:nvSpPr>
          <p:cNvPr id="1180" name="标题 3"/>
          <p:cNvSpPr txBox="1">
            <a:spLocks noGrp="1"/>
          </p:cNvSpPr>
          <p:nvPr>
            <p:ph type="title"/>
          </p:nvPr>
        </p:nvSpPr>
        <p:spPr>
          <a:xfrm>
            <a:off x="219835" y="252752"/>
            <a:ext cx="6172201" cy="6085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数据分析平台</a:t>
            </a:r>
            <a:r>
              <a:rPr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dirty="0">
                <a:latin typeface="微软雅黑"/>
                <a:ea typeface="微软雅黑"/>
                <a:cs typeface="微软雅黑"/>
                <a:sym typeface="微软雅黑"/>
              </a:rPr>
              <a:t>5年战略 </a:t>
            </a:r>
            <a:r>
              <a:rPr dirty="0" err="1">
                <a:latin typeface="微软雅黑"/>
                <a:ea typeface="微软雅黑"/>
                <a:cs typeface="微软雅黑"/>
                <a:sym typeface="微软雅黑"/>
              </a:rPr>
              <a:t>RoadMap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1183" name="圆角矩形 52"/>
          <p:cNvGrpSpPr/>
          <p:nvPr/>
        </p:nvGrpSpPr>
        <p:grpSpPr>
          <a:xfrm>
            <a:off x="359126" y="1659446"/>
            <a:ext cx="1642058" cy="1064114"/>
            <a:chOff x="0" y="0"/>
            <a:chExt cx="2189409" cy="1418817"/>
          </a:xfrm>
        </p:grpSpPr>
        <p:sp>
          <p:nvSpPr>
            <p:cNvPr id="1181" name="Rounded Rectangle"/>
            <p:cNvSpPr/>
            <p:nvPr/>
          </p:nvSpPr>
          <p:spPr>
            <a:xfrm>
              <a:off x="0" y="0"/>
              <a:ext cx="2189409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182" name="构建大数据分析平台框架…"/>
            <p:cNvSpPr txBox="1"/>
            <p:nvPr/>
          </p:nvSpPr>
          <p:spPr>
            <a:xfrm>
              <a:off x="33827" y="33827"/>
              <a:ext cx="2121754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构建大数据分析平台框架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/>
                <a:t>FW/BDS/IPS/</a:t>
              </a:r>
              <a:r>
                <a:rPr sz="900" dirty="0" err="1"/>
                <a:t>IDS接入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事件综合关联分析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全局安全态势可视化</a:t>
              </a:r>
              <a:endParaRPr sz="900" dirty="0"/>
            </a:p>
          </p:txBody>
        </p:sp>
      </p:grpSp>
      <p:grpSp>
        <p:nvGrpSpPr>
          <p:cNvPr id="1186" name="圆角矩形 53"/>
          <p:cNvGrpSpPr/>
          <p:nvPr/>
        </p:nvGrpSpPr>
        <p:grpSpPr>
          <a:xfrm>
            <a:off x="2467183" y="3829112"/>
            <a:ext cx="2003795" cy="974814"/>
            <a:chOff x="0" y="0"/>
            <a:chExt cx="2671725" cy="1299751"/>
          </a:xfrm>
        </p:grpSpPr>
        <p:sp>
          <p:nvSpPr>
            <p:cNvPr id="1184" name="Rounded Rectangle"/>
            <p:cNvSpPr/>
            <p:nvPr/>
          </p:nvSpPr>
          <p:spPr>
            <a:xfrm>
              <a:off x="0" y="0"/>
              <a:ext cx="2671725" cy="1299751"/>
            </a:xfrm>
            <a:prstGeom prst="roundRect">
              <a:avLst>
                <a:gd name="adj" fmla="val 7356"/>
              </a:avLst>
            </a:prstGeom>
            <a:solidFill>
              <a:srgbClr val="EF3F0F"/>
            </a:solidFill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185" name="态势感知方案…"/>
            <p:cNvSpPr txBox="1"/>
            <p:nvPr/>
          </p:nvSpPr>
          <p:spPr>
            <a:xfrm>
              <a:off x="28003" y="28003"/>
              <a:ext cx="2615718" cy="1138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200"/>
                <a:t>态势感知方案</a:t>
              </a:r>
            </a:p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目标市场：政府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价值：威胁态势呈现、运维分析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组件：防火墙、运维平台</a:t>
              </a:r>
            </a:p>
          </p:txBody>
        </p:sp>
      </p:grpSp>
      <p:sp>
        <p:nvSpPr>
          <p:cNvPr id="1187" name="文本框 12"/>
          <p:cNvSpPr txBox="1"/>
          <p:nvPr/>
        </p:nvSpPr>
        <p:spPr>
          <a:xfrm>
            <a:off x="5904776" y="5397961"/>
            <a:ext cx="5180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/>
              <a:t>2021年</a:t>
            </a:r>
          </a:p>
        </p:txBody>
      </p:sp>
      <p:sp>
        <p:nvSpPr>
          <p:cNvPr id="1188" name="文本框 12"/>
          <p:cNvSpPr txBox="1"/>
          <p:nvPr/>
        </p:nvSpPr>
        <p:spPr>
          <a:xfrm>
            <a:off x="7633850" y="5397961"/>
            <a:ext cx="5180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/>
              <a:t>2022年</a:t>
            </a:r>
          </a:p>
        </p:txBody>
      </p:sp>
      <p:grpSp>
        <p:nvGrpSpPr>
          <p:cNvPr id="1191" name="圆角矩形 45"/>
          <p:cNvGrpSpPr/>
          <p:nvPr/>
        </p:nvGrpSpPr>
        <p:grpSpPr>
          <a:xfrm>
            <a:off x="8332059" y="4003376"/>
            <a:ext cx="589483" cy="212438"/>
            <a:chOff x="0" y="0"/>
            <a:chExt cx="785975" cy="283248"/>
          </a:xfrm>
        </p:grpSpPr>
        <p:sp>
          <p:nvSpPr>
            <p:cNvPr id="1189" name="Rounded Rectangle"/>
            <p:cNvSpPr/>
            <p:nvPr/>
          </p:nvSpPr>
          <p:spPr>
            <a:xfrm>
              <a:off x="0" y="0"/>
              <a:ext cx="785975" cy="28324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190" name="软件功能"/>
            <p:cNvSpPr txBox="1"/>
            <p:nvPr/>
          </p:nvSpPr>
          <p:spPr>
            <a:xfrm>
              <a:off x="13827" y="18517"/>
              <a:ext cx="758323" cy="246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软件功能</a:t>
              </a:r>
            </a:p>
          </p:txBody>
        </p:sp>
      </p:grpSp>
      <p:grpSp>
        <p:nvGrpSpPr>
          <p:cNvPr id="1194" name="圆角矩形 60"/>
          <p:cNvGrpSpPr/>
          <p:nvPr/>
        </p:nvGrpSpPr>
        <p:grpSpPr>
          <a:xfrm>
            <a:off x="8332059" y="4310238"/>
            <a:ext cx="589483" cy="212438"/>
            <a:chOff x="0" y="0"/>
            <a:chExt cx="785975" cy="283248"/>
          </a:xfrm>
        </p:grpSpPr>
        <p:sp>
          <p:nvSpPr>
            <p:cNvPr id="1192" name="Rounded Rectangle"/>
            <p:cNvSpPr/>
            <p:nvPr/>
          </p:nvSpPr>
          <p:spPr>
            <a:xfrm>
              <a:off x="0" y="0"/>
              <a:ext cx="785975" cy="283248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193" name="产品线"/>
            <p:cNvSpPr txBox="1"/>
            <p:nvPr/>
          </p:nvSpPr>
          <p:spPr>
            <a:xfrm>
              <a:off x="13827" y="18517"/>
              <a:ext cx="758323" cy="246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产品线</a:t>
              </a:r>
            </a:p>
          </p:txBody>
        </p:sp>
      </p:grpSp>
      <p:grpSp>
        <p:nvGrpSpPr>
          <p:cNvPr id="1197" name="圆角矩形 63"/>
          <p:cNvGrpSpPr/>
          <p:nvPr/>
        </p:nvGrpSpPr>
        <p:grpSpPr>
          <a:xfrm>
            <a:off x="8332059" y="4617101"/>
            <a:ext cx="589483" cy="212438"/>
            <a:chOff x="0" y="0"/>
            <a:chExt cx="785975" cy="283248"/>
          </a:xfrm>
        </p:grpSpPr>
        <p:sp>
          <p:nvSpPr>
            <p:cNvPr id="1195" name="Rounded Rectangle"/>
            <p:cNvSpPr/>
            <p:nvPr/>
          </p:nvSpPr>
          <p:spPr>
            <a:xfrm>
              <a:off x="0" y="0"/>
              <a:ext cx="785975" cy="283248"/>
            </a:xfrm>
            <a:prstGeom prst="roundRect">
              <a:avLst>
                <a:gd name="adj" fmla="val 16667"/>
              </a:avLst>
            </a:prstGeom>
            <a:solidFill>
              <a:srgbClr val="EF3F0F"/>
            </a:solidFill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196" name="方案"/>
            <p:cNvSpPr txBox="1"/>
            <p:nvPr/>
          </p:nvSpPr>
          <p:spPr>
            <a:xfrm>
              <a:off x="13827" y="18517"/>
              <a:ext cx="758323" cy="246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750"/>
                <a:t>方案</a:t>
              </a:r>
            </a:p>
          </p:txBody>
        </p:sp>
      </p:grpSp>
      <p:grpSp>
        <p:nvGrpSpPr>
          <p:cNvPr id="1200" name="圆角矩形 69"/>
          <p:cNvGrpSpPr/>
          <p:nvPr/>
        </p:nvGrpSpPr>
        <p:grpSpPr>
          <a:xfrm>
            <a:off x="4635430" y="3835952"/>
            <a:ext cx="2281461" cy="974814"/>
            <a:chOff x="0" y="0"/>
            <a:chExt cx="3041946" cy="1299751"/>
          </a:xfrm>
        </p:grpSpPr>
        <p:sp>
          <p:nvSpPr>
            <p:cNvPr id="1198" name="Rounded Rectangle"/>
            <p:cNvSpPr/>
            <p:nvPr/>
          </p:nvSpPr>
          <p:spPr>
            <a:xfrm>
              <a:off x="0" y="0"/>
              <a:ext cx="3041946" cy="1299751"/>
            </a:xfrm>
            <a:prstGeom prst="roundRect">
              <a:avLst>
                <a:gd name="adj" fmla="val 7356"/>
              </a:avLst>
            </a:prstGeom>
            <a:solidFill>
              <a:srgbClr val="EF3F0F"/>
            </a:solidFill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199" name="威胁及风险处置方案…"/>
            <p:cNvSpPr txBox="1"/>
            <p:nvPr/>
          </p:nvSpPr>
          <p:spPr>
            <a:xfrm>
              <a:off x="28003" y="28003"/>
              <a:ext cx="2985942" cy="1138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200"/>
                <a:t>威胁及风险处置方案</a:t>
              </a:r>
            </a:p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目标市场：大型企业、高校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价值：风险识别、风险预警、威胁处置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组件：防火墙、运维平台、探针</a:t>
              </a:r>
            </a:p>
          </p:txBody>
        </p:sp>
      </p:grpSp>
      <p:grpSp>
        <p:nvGrpSpPr>
          <p:cNvPr id="1203" name="圆角矩形 22"/>
          <p:cNvGrpSpPr/>
          <p:nvPr/>
        </p:nvGrpSpPr>
        <p:grpSpPr>
          <a:xfrm>
            <a:off x="2163726" y="1659446"/>
            <a:ext cx="1490787" cy="1064114"/>
            <a:chOff x="0" y="0"/>
            <a:chExt cx="1987715" cy="1418817"/>
          </a:xfrm>
        </p:grpSpPr>
        <p:sp>
          <p:nvSpPr>
            <p:cNvPr id="1201" name="Rounded Rectangle"/>
            <p:cNvSpPr/>
            <p:nvPr/>
          </p:nvSpPr>
          <p:spPr>
            <a:xfrm>
              <a:off x="0" y="0"/>
              <a:ext cx="1987715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02" name="全局流量的态势…"/>
            <p:cNvSpPr txBox="1"/>
            <p:nvPr/>
          </p:nvSpPr>
          <p:spPr>
            <a:xfrm>
              <a:off x="33827" y="33827"/>
              <a:ext cx="1920060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全局流量的态势</a:t>
              </a:r>
              <a:endParaRPr sz="900" dirty="0"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HSM&amp;HSA的融合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全局运维的态势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建立云端控制中心</a:t>
              </a:r>
              <a:endParaRPr sz="900" dirty="0"/>
            </a:p>
          </p:txBody>
        </p:sp>
      </p:grpSp>
      <p:grpSp>
        <p:nvGrpSpPr>
          <p:cNvPr id="1206" name="圆角矩形 23"/>
          <p:cNvGrpSpPr/>
          <p:nvPr/>
        </p:nvGrpSpPr>
        <p:grpSpPr>
          <a:xfrm>
            <a:off x="3800469" y="1662389"/>
            <a:ext cx="1551804" cy="1064313"/>
            <a:chOff x="0" y="0"/>
            <a:chExt cx="1911573" cy="1419082"/>
          </a:xfrm>
        </p:grpSpPr>
        <p:sp>
          <p:nvSpPr>
            <p:cNvPr id="1204" name="Rounded Rectangle"/>
            <p:cNvSpPr/>
            <p:nvPr/>
          </p:nvSpPr>
          <p:spPr>
            <a:xfrm>
              <a:off x="0" y="0"/>
              <a:ext cx="1911573" cy="1379513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05" name="引入第三方安全威胁情报…"/>
            <p:cNvSpPr txBox="1"/>
            <p:nvPr/>
          </p:nvSpPr>
          <p:spPr>
            <a:xfrm>
              <a:off x="34093" y="34092"/>
              <a:ext cx="1843386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引入第三方安全威胁情报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基于情报的关联分析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 dirty="0" err="1"/>
                <a:t>互联网安全态势感知</a:t>
              </a:r>
              <a:endParaRPr sz="900" dirty="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 dirty="0"/>
            </a:p>
          </p:txBody>
        </p:sp>
      </p:grpSp>
      <p:grpSp>
        <p:nvGrpSpPr>
          <p:cNvPr id="1209" name="圆角矩形 24"/>
          <p:cNvGrpSpPr/>
          <p:nvPr/>
        </p:nvGrpSpPr>
        <p:grpSpPr>
          <a:xfrm>
            <a:off x="5512653" y="1659446"/>
            <a:ext cx="1758766" cy="1064114"/>
            <a:chOff x="0" y="0"/>
            <a:chExt cx="2345020" cy="1418817"/>
          </a:xfrm>
        </p:grpSpPr>
        <p:sp>
          <p:nvSpPr>
            <p:cNvPr id="1207" name="Rounded Rectangle"/>
            <p:cNvSpPr/>
            <p:nvPr/>
          </p:nvSpPr>
          <p:spPr>
            <a:xfrm>
              <a:off x="0" y="0"/>
              <a:ext cx="2345020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08" name="山石安全管理中心 iSOC…"/>
            <p:cNvSpPr txBox="1"/>
            <p:nvPr/>
          </p:nvSpPr>
          <p:spPr>
            <a:xfrm>
              <a:off x="33827" y="33827"/>
              <a:ext cx="2277367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山石安全管理中心 iSOC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    集 数据，运维，服务一体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联动/协同防御体系，自动化的安全策略响应</a:t>
              </a:r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  <a:p>
              <a:pPr marL="171450" indent="-171450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知识库体系，提供情报服务</a:t>
              </a:r>
            </a:p>
          </p:txBody>
        </p:sp>
      </p:grpSp>
      <p:grpSp>
        <p:nvGrpSpPr>
          <p:cNvPr id="1212" name="圆角矩形 25"/>
          <p:cNvGrpSpPr/>
          <p:nvPr/>
        </p:nvGrpSpPr>
        <p:grpSpPr>
          <a:xfrm>
            <a:off x="7442745" y="1659446"/>
            <a:ext cx="1478797" cy="1064114"/>
            <a:chOff x="0" y="0"/>
            <a:chExt cx="1971727" cy="1418817"/>
          </a:xfrm>
        </p:grpSpPr>
        <p:sp>
          <p:nvSpPr>
            <p:cNvPr id="1210" name="Rounded Rectangle"/>
            <p:cNvSpPr/>
            <p:nvPr/>
          </p:nvSpPr>
          <p:spPr>
            <a:xfrm>
              <a:off x="0" y="0"/>
              <a:ext cx="1971727" cy="1368746"/>
            </a:xfrm>
            <a:prstGeom prst="roundRect">
              <a:avLst>
                <a:gd name="adj" fmla="val 8438"/>
              </a:avLst>
            </a:prstGeom>
            <a:solidFill>
              <a:srgbClr val="00B050"/>
            </a:solidFill>
            <a:ln w="63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11" name="SIEM方向，支持多家厂商设备的安全信息…"/>
            <p:cNvSpPr txBox="1"/>
            <p:nvPr/>
          </p:nvSpPr>
          <p:spPr>
            <a:xfrm>
              <a:off x="33827" y="33827"/>
              <a:ext cx="1904072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SIEM方向，支持多家厂商设备的安全信息</a:t>
              </a:r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标准化的南向接口与北向接口</a:t>
              </a:r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  <a:p>
              <a:pPr marL="128588" indent="-128588">
                <a:buSzPct val="100000"/>
                <a:buChar char="➢"/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集成漏扫，主动防御</a:t>
              </a:r>
            </a:p>
          </p:txBody>
        </p:sp>
      </p:grpSp>
      <p:grpSp>
        <p:nvGrpSpPr>
          <p:cNvPr id="1215" name="圆角矩形 26"/>
          <p:cNvGrpSpPr/>
          <p:nvPr/>
        </p:nvGrpSpPr>
        <p:grpSpPr>
          <a:xfrm>
            <a:off x="1516303" y="2830305"/>
            <a:ext cx="2683334" cy="855828"/>
            <a:chOff x="0" y="0"/>
            <a:chExt cx="3577777" cy="1141103"/>
          </a:xfrm>
        </p:grpSpPr>
        <p:sp>
          <p:nvSpPr>
            <p:cNvPr id="1213" name="Rounded Rectangle"/>
            <p:cNvSpPr/>
            <p:nvPr/>
          </p:nvSpPr>
          <p:spPr>
            <a:xfrm>
              <a:off x="0" y="0"/>
              <a:ext cx="3577777" cy="1136391"/>
            </a:xfrm>
            <a:prstGeom prst="roundRect">
              <a:avLst>
                <a:gd name="adj" fmla="val 9948"/>
              </a:avLst>
            </a:prstGeom>
            <a:solidFill>
              <a:srgbClr val="0070C0"/>
            </a:soli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14" name="数据分析平台…"/>
            <p:cNvSpPr txBox="1"/>
            <p:nvPr/>
          </p:nvSpPr>
          <p:spPr>
            <a:xfrm>
              <a:off x="33111" y="33111"/>
              <a:ext cx="3511554" cy="110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200"/>
                <a:t>数据分析平台</a:t>
              </a:r>
            </a:p>
            <a:p>
              <a:pPr>
                <a:defRPr sz="1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50"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定位：基于安全数据的威胁分析、可视化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形成 安全态势，流量态势，运维态势的集中呈现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目标市场：政府、金融、大型企业</a:t>
              </a:r>
            </a:p>
          </p:txBody>
        </p:sp>
      </p:grpSp>
      <p:grpSp>
        <p:nvGrpSpPr>
          <p:cNvPr id="1218" name="圆角矩形 20"/>
          <p:cNvGrpSpPr/>
          <p:nvPr/>
        </p:nvGrpSpPr>
        <p:grpSpPr>
          <a:xfrm>
            <a:off x="7590877" y="3377152"/>
            <a:ext cx="1182529" cy="266810"/>
            <a:chOff x="0" y="0"/>
            <a:chExt cx="1576703" cy="355745"/>
          </a:xfrm>
        </p:grpSpPr>
        <p:sp>
          <p:nvSpPr>
            <p:cNvPr id="1216" name="Rounded Rectangle"/>
            <p:cNvSpPr/>
            <p:nvPr/>
          </p:nvSpPr>
          <p:spPr>
            <a:xfrm>
              <a:off x="0" y="0"/>
              <a:ext cx="1576703" cy="355745"/>
            </a:xfrm>
            <a:prstGeom prst="roundRect">
              <a:avLst>
                <a:gd name="adj" fmla="val 9948"/>
              </a:avLst>
            </a:prstGeom>
            <a:noFill/>
            <a:ln w="28575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 sz="1400" b="1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50"/>
            </a:p>
          </p:txBody>
        </p:sp>
        <p:sp>
          <p:nvSpPr>
            <p:cNvPr id="1217" name="HSM、HSA退市"/>
            <p:cNvSpPr txBox="1"/>
            <p:nvPr/>
          </p:nvSpPr>
          <p:spPr>
            <a:xfrm>
              <a:off x="10364" y="23985"/>
              <a:ext cx="1555975" cy="307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>
                <a:defRPr sz="1400" b="1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050"/>
                <a:t>HSM、HSA退市</a:t>
              </a:r>
            </a:p>
          </p:txBody>
        </p:sp>
      </p:grpSp>
      <p:grpSp>
        <p:nvGrpSpPr>
          <p:cNvPr id="1221" name="圆角矩形 28"/>
          <p:cNvGrpSpPr/>
          <p:nvPr/>
        </p:nvGrpSpPr>
        <p:grpSpPr>
          <a:xfrm>
            <a:off x="4832755" y="2830305"/>
            <a:ext cx="2609990" cy="855828"/>
            <a:chOff x="0" y="0"/>
            <a:chExt cx="3479985" cy="1141103"/>
          </a:xfrm>
        </p:grpSpPr>
        <p:sp>
          <p:nvSpPr>
            <p:cNvPr id="1219" name="Rounded Rectangle"/>
            <p:cNvSpPr/>
            <p:nvPr/>
          </p:nvSpPr>
          <p:spPr>
            <a:xfrm>
              <a:off x="0" y="0"/>
              <a:ext cx="3479985" cy="1136391"/>
            </a:xfrm>
            <a:prstGeom prst="roundRect">
              <a:avLst>
                <a:gd name="adj" fmla="val 9948"/>
              </a:avLst>
            </a:prstGeom>
            <a:solidFill>
              <a:srgbClr val="0070C0"/>
            </a:soli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/>
            </a:p>
          </p:txBody>
        </p:sp>
        <p:sp>
          <p:nvSpPr>
            <p:cNvPr id="1220" name="山石安全管理中心 iSoc…"/>
            <p:cNvSpPr txBox="1"/>
            <p:nvPr/>
          </p:nvSpPr>
          <p:spPr>
            <a:xfrm>
              <a:off x="33111" y="33111"/>
              <a:ext cx="3413764" cy="110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200"/>
                <a:t>山石安全管理中心 iSoc</a:t>
              </a:r>
            </a:p>
            <a:p>
              <a:pPr>
                <a:defRPr sz="1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50"/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定位：集态势感知、配置管理、日志审计、业务审计、威胁情报，漏扫等模块一体的融合产品</a:t>
              </a:r>
            </a:p>
            <a:p>
              <a:pPr>
                <a:defRPr sz="1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900"/>
                <a:t>目标市场：政府、金融、高校、大型企业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4910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讨论议题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xmlns="" id="{4C150039-E42F-46F7-B210-EDF05460C6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326" y="1100518"/>
            <a:ext cx="8115348" cy="48956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最希望能在态势感知平台上，看到什么？ 说说您对态势感知平台的愿景。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没有威胁情报都不好意思说是态势感知平台，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那么您觉得威胁情报对您有哪些价值？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对于国内主流第三方的安全设备日志和各类终端的信息收集 是否是必须的？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您觉得对于威胁分析、威胁预测的分析类平台，还需要有哪些功能？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7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7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标题 21"/>
          <p:cNvSpPr txBox="1">
            <a:spLocks noGrp="1"/>
          </p:cNvSpPr>
          <p:nvPr>
            <p:ph type="title"/>
          </p:nvPr>
        </p:nvSpPr>
        <p:spPr>
          <a:xfrm>
            <a:off x="297365" y="327710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>
            <a:lvl1pPr defTabSz="749808">
              <a:defRPr sz="2952"/>
            </a:lvl1pPr>
          </a:lstStyle>
          <a:p>
            <a:r>
              <a:rPr sz="2800" dirty="0" err="1"/>
              <a:t>市场背景</a:t>
            </a:r>
            <a:endParaRPr sz="2800" dirty="0"/>
          </a:p>
        </p:txBody>
      </p:sp>
      <p:sp>
        <p:nvSpPr>
          <p:cNvPr id="286" name="文本框 6"/>
          <p:cNvSpPr txBox="1"/>
          <p:nvPr/>
        </p:nvSpPr>
        <p:spPr>
          <a:xfrm>
            <a:off x="4453553" y="7529497"/>
            <a:ext cx="21976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互联网+大数据无法有效利用</a:t>
            </a:r>
          </a:p>
        </p:txBody>
      </p:sp>
      <p:grpSp>
        <p:nvGrpSpPr>
          <p:cNvPr id="302" name="组合 30"/>
          <p:cNvGrpSpPr/>
          <p:nvPr/>
        </p:nvGrpSpPr>
        <p:grpSpPr>
          <a:xfrm>
            <a:off x="414991" y="1023772"/>
            <a:ext cx="8438572" cy="4812860"/>
            <a:chOff x="0" y="-331670"/>
            <a:chExt cx="11251427" cy="5760077"/>
          </a:xfrm>
        </p:grpSpPr>
        <p:sp>
          <p:nvSpPr>
            <p:cNvPr id="287" name="文本框 1"/>
            <p:cNvSpPr txBox="1"/>
            <p:nvPr/>
          </p:nvSpPr>
          <p:spPr>
            <a:xfrm>
              <a:off x="7791972" y="5120632"/>
              <a:ext cx="3459455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 err="1"/>
                <a:t>安全防护和安全信息的“孤岛”各自为战</a:t>
              </a:r>
              <a:endParaRPr sz="1050" dirty="0"/>
            </a:p>
          </p:txBody>
        </p:sp>
        <p:pic>
          <p:nvPicPr>
            <p:cNvPr id="288" name="图片 2" descr="图片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945802" y="3102922"/>
              <a:ext cx="2935161" cy="1713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文本框 5"/>
            <p:cNvSpPr txBox="1"/>
            <p:nvPr/>
          </p:nvSpPr>
          <p:spPr>
            <a:xfrm>
              <a:off x="4310223" y="5120633"/>
              <a:ext cx="3274574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 err="1"/>
                <a:t>多厂商、多类型产品导致运维成本提高</a:t>
              </a:r>
              <a:endParaRPr sz="1050" dirty="0"/>
            </a:p>
          </p:txBody>
        </p:sp>
        <p:pic>
          <p:nvPicPr>
            <p:cNvPr id="290" name="图片 3" descr="图片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09658" y="3118266"/>
              <a:ext cx="2904284" cy="1713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图片 8" descr="图片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47558" y="31720"/>
              <a:ext cx="2935161" cy="1718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文本框 11"/>
            <p:cNvSpPr txBox="1"/>
            <p:nvPr/>
          </p:nvSpPr>
          <p:spPr>
            <a:xfrm>
              <a:off x="967574" y="1904725"/>
              <a:ext cx="309020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/>
                <a:t>“</a:t>
              </a:r>
              <a:r>
                <a:rPr sz="1050" dirty="0" err="1"/>
                <a:t>全天候全方位感知网络安全态势，增强网络安全防御能力和威慑能力</a:t>
              </a:r>
              <a:r>
                <a:rPr sz="1050" dirty="0"/>
                <a:t>”</a:t>
              </a:r>
            </a:p>
          </p:txBody>
        </p:sp>
        <p:pic>
          <p:nvPicPr>
            <p:cNvPr id="293" name="图片 7" descr="图片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071581" y="31720"/>
              <a:ext cx="2871641" cy="1718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文本框 12"/>
            <p:cNvSpPr txBox="1"/>
            <p:nvPr/>
          </p:nvSpPr>
          <p:spPr>
            <a:xfrm>
              <a:off x="7158037" y="1858561"/>
              <a:ext cx="3055490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050" dirty="0" err="1"/>
                <a:t>大数据时代智能技术、AI技术的融合</a:t>
              </a:r>
              <a:endParaRPr sz="1050" dirty="0"/>
            </a:p>
          </p:txBody>
        </p:sp>
        <p:sp>
          <p:nvSpPr>
            <p:cNvPr id="295" name="文本框 13"/>
            <p:cNvSpPr txBox="1"/>
            <p:nvPr/>
          </p:nvSpPr>
          <p:spPr>
            <a:xfrm>
              <a:off x="1047559" y="5120634"/>
              <a:ext cx="3055490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4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50" dirty="0" err="1"/>
                <a:t>运维程度，精细化管理导向持续投入</a:t>
              </a:r>
              <a:endParaRPr sz="1050" dirty="0"/>
            </a:p>
          </p:txBody>
        </p:sp>
        <p:pic>
          <p:nvPicPr>
            <p:cNvPr id="296" name="图片 9" descr="图片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47559" y="3121724"/>
              <a:ext cx="2930238" cy="171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直接连接符 22"/>
            <p:cNvSpPr/>
            <p:nvPr/>
          </p:nvSpPr>
          <p:spPr>
            <a:xfrm>
              <a:off x="5517539" y="-331670"/>
              <a:ext cx="9611" cy="2735386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98" name="直接连接符 25"/>
            <p:cNvSpPr/>
            <p:nvPr/>
          </p:nvSpPr>
          <p:spPr>
            <a:xfrm>
              <a:off x="0" y="2403715"/>
              <a:ext cx="10979728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99" name="文本框 27"/>
            <p:cNvSpPr txBox="1"/>
            <p:nvPr/>
          </p:nvSpPr>
          <p:spPr>
            <a:xfrm>
              <a:off x="177559" y="346417"/>
              <a:ext cx="421847" cy="10774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/>
              <a:r>
                <a:rPr sz="1350" dirty="0" err="1"/>
                <a:t>政策导向</a:t>
              </a:r>
              <a:endParaRPr sz="1350" dirty="0"/>
            </a:p>
          </p:txBody>
        </p:sp>
        <p:sp>
          <p:nvSpPr>
            <p:cNvPr id="300" name="文本框 28"/>
            <p:cNvSpPr txBox="1"/>
            <p:nvPr/>
          </p:nvSpPr>
          <p:spPr>
            <a:xfrm>
              <a:off x="10412317" y="341893"/>
              <a:ext cx="410893" cy="10774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/>
              <a:r>
                <a:rPr sz="1350"/>
                <a:t>技术趋势</a:t>
              </a:r>
            </a:p>
          </p:txBody>
        </p:sp>
        <p:sp>
          <p:nvSpPr>
            <p:cNvPr id="301" name="文本框 29"/>
            <p:cNvSpPr txBox="1"/>
            <p:nvPr/>
          </p:nvSpPr>
          <p:spPr>
            <a:xfrm>
              <a:off x="188512" y="3562844"/>
              <a:ext cx="410893" cy="10774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/>
              <a:r>
                <a:rPr sz="1350"/>
                <a:t>实际应用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3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358463" y="224529"/>
            <a:ext cx="8001024" cy="587374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发展</a:t>
            </a:r>
            <a:r>
              <a:rPr lang="zh-CN" altLang="en-US" sz="2800" dirty="0"/>
              <a:t>趋势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xmlns="" id="{E478EF4D-E583-4052-A4D6-AF70D1770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6392598"/>
              </p:ext>
            </p:extLst>
          </p:nvPr>
        </p:nvGraphicFramePr>
        <p:xfrm>
          <a:off x="235673" y="2282680"/>
          <a:ext cx="8927183" cy="2880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Picture 63" descr="F:\山石网科\内部文件\icon\新建文件夹\Infranet Icons-0507-77.png">
            <a:extLst>
              <a:ext uri="{FF2B5EF4-FFF2-40B4-BE49-F238E27FC236}">
                <a16:creationId xmlns:a16="http://schemas.microsoft.com/office/drawing/2014/main" xmlns="" id="{6A7D8064-99DD-41C9-A6D8-EF9EDFF8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815" y="1863451"/>
            <a:ext cx="36075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EBEF7D0C-9FCD-430F-88AB-890132104D7A}"/>
              </a:ext>
            </a:extLst>
          </p:cNvPr>
          <p:cNvSpPr txBox="1"/>
          <p:nvPr/>
        </p:nvSpPr>
        <p:spPr>
          <a:xfrm>
            <a:off x="7474047" y="1931792"/>
            <a:ext cx="98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未来的市场需求怎样的安全产品</a:t>
            </a:r>
          </a:p>
        </p:txBody>
      </p:sp>
      <p:graphicFrame>
        <p:nvGraphicFramePr>
          <p:cNvPr id="53" name="图示 52">
            <a:extLst>
              <a:ext uri="{FF2B5EF4-FFF2-40B4-BE49-F238E27FC236}">
                <a16:creationId xmlns:a16="http://schemas.microsoft.com/office/drawing/2014/main" xmlns="" id="{62659281-0153-4748-AE5A-A6454CA9D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485381"/>
              </p:ext>
            </p:extLst>
          </p:nvPr>
        </p:nvGraphicFramePr>
        <p:xfrm>
          <a:off x="739257" y="5282148"/>
          <a:ext cx="8075145" cy="316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4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xmlns="" id="{84425139-B585-4D47-91ED-81972974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" y="3216949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1131C160-D6C3-459A-8933-C8E30423A1C5}"/>
              </a:ext>
            </a:extLst>
          </p:cNvPr>
          <p:cNvSpPr txBox="1"/>
          <p:nvPr/>
        </p:nvSpPr>
        <p:spPr>
          <a:xfrm>
            <a:off x="1877360" y="3025259"/>
            <a:ext cx="98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安全市场发展的刚需性产品</a:t>
            </a:r>
          </a:p>
        </p:txBody>
      </p:sp>
      <p:pic>
        <p:nvPicPr>
          <p:cNvPr id="56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xmlns="" id="{FBF0F54B-819E-4EC0-95F3-DB6AF263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41" y="2888576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1B23CF47-0EEA-41CC-8EA2-B3CC0B3F4419}"/>
              </a:ext>
            </a:extLst>
          </p:cNvPr>
          <p:cNvSpPr txBox="1"/>
          <p:nvPr/>
        </p:nvSpPr>
        <p:spPr>
          <a:xfrm>
            <a:off x="376509" y="3343260"/>
            <a:ext cx="126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满足合规性检查产品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缺乏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实用性价值</a:t>
            </a:r>
          </a:p>
        </p:txBody>
      </p:sp>
      <p:pic>
        <p:nvPicPr>
          <p:cNvPr id="58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xmlns="" id="{646E45D8-C27C-4D73-94FE-94773733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841" y="2548136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55E46C6B-408B-4A50-A4F0-B6EEE146C709}"/>
              </a:ext>
            </a:extLst>
          </p:cNvPr>
          <p:cNvSpPr txBox="1"/>
          <p:nvPr/>
        </p:nvSpPr>
        <p:spPr>
          <a:xfrm>
            <a:off x="3659805" y="2684819"/>
            <a:ext cx="11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行业客户核心诉求差异化明显</a:t>
            </a:r>
          </a:p>
        </p:txBody>
      </p:sp>
      <p:pic>
        <p:nvPicPr>
          <p:cNvPr id="60" name="Picture 64" descr="F:\山石网科\内部文件\icon\新建文件夹\Infranet Icons-0507-78.png">
            <a:extLst>
              <a:ext uri="{FF2B5EF4-FFF2-40B4-BE49-F238E27FC236}">
                <a16:creationId xmlns:a16="http://schemas.microsoft.com/office/drawing/2014/main" xmlns="" id="{FDD9E000-61A4-46B4-8C4B-19E5170E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5" y="2217905"/>
            <a:ext cx="150019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AE8847A1-8791-4E0E-8A7B-5DD5D5634955}"/>
              </a:ext>
            </a:extLst>
          </p:cNvPr>
          <p:cNvSpPr txBox="1"/>
          <p:nvPr/>
        </p:nvSpPr>
        <p:spPr>
          <a:xfrm>
            <a:off x="5315534" y="2366914"/>
            <a:ext cx="128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专业化安全运维成本高，需求持续投入</a:t>
            </a:r>
          </a:p>
        </p:txBody>
      </p:sp>
    </p:spTree>
    <p:extLst>
      <p:ext uri="{BB962C8B-B14F-4D97-AF65-F5344CB8AC3E}">
        <p14:creationId xmlns:p14="http://schemas.microsoft.com/office/powerpoint/2010/main" val="32183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48" y="2312670"/>
            <a:ext cx="2519127" cy="1686768"/>
          </a:xfrm>
          <a:prstGeom prst="rect">
            <a:avLst/>
          </a:prstGeom>
        </p:spPr>
      </p:pic>
      <p:sp>
        <p:nvSpPr>
          <p:cNvPr id="5" name="同心圆 4"/>
          <p:cNvSpPr/>
          <p:nvPr/>
        </p:nvSpPr>
        <p:spPr>
          <a:xfrm>
            <a:off x="2542356" y="1428759"/>
            <a:ext cx="4033890" cy="3976915"/>
          </a:xfrm>
          <a:prstGeom prst="donut">
            <a:avLst>
              <a:gd name="adj" fmla="val 9345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358463" y="224529"/>
            <a:ext cx="8001024" cy="587374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网络</a:t>
            </a:r>
            <a:r>
              <a:rPr lang="zh-CN" altLang="en-US" sz="2800" dirty="0" smtClean="0"/>
              <a:t>安全</a:t>
            </a:r>
            <a:r>
              <a:rPr lang="zh-CN" altLang="en-US" sz="2800" dirty="0" smtClean="0"/>
              <a:t>攻防</a:t>
            </a:r>
            <a:r>
              <a:rPr lang="zh-CN" altLang="en-US" sz="2800" dirty="0" smtClean="0"/>
              <a:t>新</a:t>
            </a:r>
            <a:r>
              <a:rPr lang="zh-CN" altLang="en-US" sz="2800" dirty="0" smtClean="0"/>
              <a:t>形势</a:t>
            </a:r>
            <a:endParaRPr lang="zh-CN" altLang="en-US" sz="2800" dirty="0"/>
          </a:p>
        </p:txBody>
      </p:sp>
      <p:sp>
        <p:nvSpPr>
          <p:cNvPr id="16" name="Rounded Rectangle"/>
          <p:cNvSpPr/>
          <p:nvPr/>
        </p:nvSpPr>
        <p:spPr>
          <a:xfrm>
            <a:off x="518474" y="1525684"/>
            <a:ext cx="3308805" cy="1302358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F88D73"/>
              </a:gs>
              <a:gs pos="50000">
                <a:srgbClr val="FD7A55"/>
              </a:gs>
              <a:gs pos="100000">
                <a:srgbClr val="E46947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17" name="统一威胁关联分析"/>
          <p:cNvSpPr txBox="1"/>
          <p:nvPr/>
        </p:nvSpPr>
        <p:spPr>
          <a:xfrm>
            <a:off x="1038121" y="1630560"/>
            <a:ext cx="2269509" cy="1092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攻击手段  </a:t>
            </a:r>
            <a:r>
              <a:rPr lang="zh-CN" altLang="en-US" b="1" dirty="0" smtClean="0"/>
              <a:t>专业智能</a:t>
            </a:r>
            <a:endParaRPr lang="en-US" altLang="zh-CN" b="1" dirty="0" smtClean="0"/>
          </a:p>
          <a:p>
            <a:endParaRPr lang="en-US" sz="1050" dirty="0"/>
          </a:p>
          <a:p>
            <a:pPr algn="l"/>
            <a:r>
              <a:rPr lang="en-US" altLang="zh-CN" sz="1050" dirty="0" smtClean="0"/>
              <a:t>· 0-Day</a:t>
            </a:r>
            <a:r>
              <a:rPr lang="zh-CN" altLang="en-US" sz="1050" dirty="0" smtClean="0"/>
              <a:t>漏洞利用</a:t>
            </a:r>
            <a:r>
              <a:rPr lang="en-US" altLang="zh-CN" sz="1050" dirty="0" smtClean="0"/>
              <a:t> / </a:t>
            </a:r>
            <a:r>
              <a:rPr lang="zh-CN" altLang="en-US" sz="1050" dirty="0" smtClean="0"/>
              <a:t>脚本高度自动化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APT</a:t>
            </a:r>
            <a:r>
              <a:rPr lang="zh-CN" altLang="en-US" sz="1050" dirty="0" smtClean="0"/>
              <a:t>攻击 </a:t>
            </a:r>
            <a:r>
              <a:rPr lang="en-US" altLang="zh-CN" sz="1050" dirty="0" smtClean="0"/>
              <a:t>/ </a:t>
            </a:r>
            <a:r>
              <a:rPr lang="zh-CN" altLang="en-US" sz="1050" dirty="0" smtClean="0"/>
              <a:t>水坑攻击 隐蔽性高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覆盖 网络，</a:t>
            </a:r>
            <a:r>
              <a:rPr lang="en-US" altLang="zh-CN" sz="1050" dirty="0" smtClean="0"/>
              <a:t>Web</a:t>
            </a:r>
            <a:r>
              <a:rPr lang="zh-CN" altLang="en-US" sz="1050" dirty="0" smtClean="0"/>
              <a:t>，移动端等范围广</a:t>
            </a:r>
            <a:endParaRPr lang="en-US" sz="1050" dirty="0" smtClean="0"/>
          </a:p>
          <a:p>
            <a:endParaRPr sz="1050" dirty="0"/>
          </a:p>
        </p:txBody>
      </p:sp>
      <p:sp>
        <p:nvSpPr>
          <p:cNvPr id="18" name="全局安全态势呈现"/>
          <p:cNvSpPr txBox="1"/>
          <p:nvPr/>
        </p:nvSpPr>
        <p:spPr>
          <a:xfrm>
            <a:off x="1412475" y="2871363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 smtClean="0">
                <a:solidFill>
                  <a:srgbClr val="F57E5D"/>
                </a:solidFill>
              </a:rPr>
              <a:t>检测难，看不见</a:t>
            </a:r>
            <a:endParaRPr b="1" dirty="0">
              <a:solidFill>
                <a:srgbClr val="F57E5D"/>
              </a:solidFill>
            </a:endParaRPr>
          </a:p>
        </p:txBody>
      </p:sp>
      <p:sp>
        <p:nvSpPr>
          <p:cNvPr id="19" name="Rounded Rectangle"/>
          <p:cNvSpPr/>
          <p:nvPr/>
        </p:nvSpPr>
        <p:spPr>
          <a:xfrm>
            <a:off x="5291323" y="1525683"/>
            <a:ext cx="2768591" cy="130235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69A05C"/>
              </a:gs>
              <a:gs pos="50000">
                <a:srgbClr val="51983C"/>
              </a:gs>
              <a:gs pos="100000">
                <a:srgbClr val="468A31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0" name="Rounded Rectangle"/>
          <p:cNvSpPr/>
          <p:nvPr/>
        </p:nvSpPr>
        <p:spPr>
          <a:xfrm>
            <a:off x="518474" y="4006391"/>
            <a:ext cx="3308805" cy="130235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689680"/>
              </a:gs>
              <a:gs pos="50000">
                <a:srgbClr val="4F8C70"/>
              </a:gs>
              <a:gs pos="100000">
                <a:srgbClr val="437E63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1" name="全局安全态势呈现"/>
          <p:cNvSpPr txBox="1"/>
          <p:nvPr/>
        </p:nvSpPr>
        <p:spPr>
          <a:xfrm>
            <a:off x="5915218" y="2871363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solidFill>
                  <a:srgbClr val="00B050"/>
                </a:solidFill>
              </a:rPr>
              <a:t>难</a:t>
            </a:r>
            <a:r>
              <a:rPr lang="zh-CN" altLang="en-US" b="1" dirty="0" smtClean="0">
                <a:solidFill>
                  <a:srgbClr val="00B050"/>
                </a:solidFill>
              </a:rPr>
              <a:t>预测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23" name="统一威胁关联分析"/>
          <p:cNvSpPr txBox="1"/>
          <p:nvPr/>
        </p:nvSpPr>
        <p:spPr>
          <a:xfrm>
            <a:off x="5540862" y="1641169"/>
            <a:ext cx="2269509" cy="1092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攻击目的  </a:t>
            </a:r>
            <a:r>
              <a:rPr lang="zh-CN" altLang="en-US" b="1" dirty="0" smtClean="0"/>
              <a:t>商业化</a:t>
            </a:r>
            <a:endParaRPr lang="en-US" altLang="zh-CN" b="1" dirty="0" smtClean="0"/>
          </a:p>
          <a:p>
            <a:endParaRPr lang="en-US" sz="1050" dirty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攻击动机，利益驱使，随时可能发起攻击。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en-US" altLang="zh-CN" sz="1050" dirty="0" err="1" smtClean="0"/>
              <a:t>Ddos</a:t>
            </a:r>
            <a:r>
              <a:rPr lang="zh-CN" altLang="en-US" sz="1050" dirty="0" smtClean="0"/>
              <a:t>，欺诈，勒索，为达目的，不择手段</a:t>
            </a:r>
            <a:endParaRPr sz="1050" dirty="0"/>
          </a:p>
        </p:txBody>
      </p:sp>
      <p:sp>
        <p:nvSpPr>
          <p:cNvPr id="28" name="统一威胁关联分析"/>
          <p:cNvSpPr txBox="1"/>
          <p:nvPr/>
        </p:nvSpPr>
        <p:spPr>
          <a:xfrm>
            <a:off x="1038119" y="4237123"/>
            <a:ext cx="2269509" cy="931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攻击载体  </a:t>
            </a:r>
            <a:r>
              <a:rPr lang="zh-CN" altLang="en-US" b="1" dirty="0" smtClean="0"/>
              <a:t>多样</a:t>
            </a:r>
            <a:endParaRPr lang="en-US" altLang="zh-CN" b="1" dirty="0" smtClean="0"/>
          </a:p>
          <a:p>
            <a:endParaRPr lang="en-US" sz="1050" dirty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万物互联</a:t>
            </a:r>
            <a:r>
              <a:rPr lang="en-US" altLang="zh-CN" sz="1050" dirty="0" err="1" smtClean="0"/>
              <a:t>LoT</a:t>
            </a:r>
            <a:r>
              <a:rPr lang="zh-CN" altLang="en-US" sz="1050" dirty="0" smtClean="0"/>
              <a:t>，智能终端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失陷资产，内网渗透，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带</a:t>
            </a:r>
            <a:r>
              <a:rPr lang="en-US" altLang="zh-CN" sz="1050" dirty="0" err="1" smtClean="0"/>
              <a:t>Wifi</a:t>
            </a:r>
            <a:r>
              <a:rPr lang="en-US" altLang="zh-CN" sz="1050" dirty="0" smtClean="0"/>
              <a:t> </a:t>
            </a:r>
            <a:r>
              <a:rPr lang="zh-CN" altLang="en-US" sz="1050" dirty="0" smtClean="0"/>
              <a:t>的</a:t>
            </a:r>
            <a:r>
              <a:rPr lang="en-US" altLang="zh-CN" sz="1050" dirty="0" smtClean="0"/>
              <a:t>U</a:t>
            </a:r>
            <a:r>
              <a:rPr lang="zh-CN" altLang="en-US" sz="1050" dirty="0" smtClean="0"/>
              <a:t>盘</a:t>
            </a:r>
            <a:endParaRPr lang="en-US" sz="1050" dirty="0" smtClean="0"/>
          </a:p>
        </p:txBody>
      </p:sp>
      <p:sp>
        <p:nvSpPr>
          <p:cNvPr id="29" name="全局安全态势呈现"/>
          <p:cNvSpPr txBox="1"/>
          <p:nvPr/>
        </p:nvSpPr>
        <p:spPr>
          <a:xfrm>
            <a:off x="1412473" y="5439861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 smtClean="0">
                <a:solidFill>
                  <a:srgbClr val="4B876B"/>
                </a:solidFill>
              </a:rPr>
              <a:t>捕获难，防御难</a:t>
            </a:r>
            <a:endParaRPr b="1" dirty="0">
              <a:solidFill>
                <a:srgbClr val="4B876B"/>
              </a:solidFill>
            </a:endParaRPr>
          </a:p>
        </p:txBody>
      </p:sp>
      <p:sp>
        <p:nvSpPr>
          <p:cNvPr id="30" name="Rounded Rectangle"/>
          <p:cNvSpPr/>
          <p:nvPr/>
        </p:nvSpPr>
        <p:spPr>
          <a:xfrm>
            <a:off x="5291323" y="4006391"/>
            <a:ext cx="2768591" cy="130235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7296A8"/>
              </a:gs>
              <a:gs pos="50000">
                <a:srgbClr val="5C8AA0"/>
              </a:gs>
              <a:gs pos="100000">
                <a:srgbClr val="4F7B90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31" name="全局安全态势呈现"/>
          <p:cNvSpPr txBox="1"/>
          <p:nvPr/>
        </p:nvSpPr>
        <p:spPr>
          <a:xfrm>
            <a:off x="5915218" y="5435595"/>
            <a:ext cx="1520799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 smtClean="0">
                <a:solidFill>
                  <a:srgbClr val="5C8AA0"/>
                </a:solidFill>
              </a:rPr>
              <a:t>响应难，溯源难</a:t>
            </a:r>
            <a:endParaRPr b="1" dirty="0">
              <a:solidFill>
                <a:srgbClr val="5C8AA0"/>
              </a:solidFill>
            </a:endParaRPr>
          </a:p>
        </p:txBody>
      </p:sp>
      <p:sp>
        <p:nvSpPr>
          <p:cNvPr id="32" name="统一威胁关联分析"/>
          <p:cNvSpPr txBox="1"/>
          <p:nvPr/>
        </p:nvSpPr>
        <p:spPr>
          <a:xfrm>
            <a:off x="5540862" y="4192059"/>
            <a:ext cx="2269509" cy="931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攻击源头  </a:t>
            </a:r>
            <a:endParaRPr lang="en-US" altLang="zh-CN" b="1" dirty="0" smtClean="0"/>
          </a:p>
          <a:p>
            <a:endParaRPr lang="en-US" sz="1050" dirty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设备单独部署，信息不完整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攻击链条不明确</a:t>
            </a:r>
            <a:r>
              <a:rPr lang="en-US" altLang="zh-CN" sz="1050" dirty="0" smtClean="0"/>
              <a:t>,</a:t>
            </a:r>
            <a:r>
              <a:rPr lang="zh-CN" altLang="en-US" sz="1050" dirty="0"/>
              <a:t>攻击取证</a:t>
            </a:r>
            <a:r>
              <a:rPr lang="zh-CN" altLang="en-US" sz="1050" dirty="0" smtClean="0"/>
              <a:t>难</a:t>
            </a:r>
            <a:endParaRPr lang="en-US" altLang="zh-CN" sz="1050" dirty="0" smtClean="0"/>
          </a:p>
          <a:p>
            <a:pPr algn="l"/>
            <a:r>
              <a:rPr lang="en-US" altLang="zh-CN" sz="1050" dirty="0"/>
              <a:t>· </a:t>
            </a:r>
            <a:r>
              <a:rPr lang="zh-CN" altLang="en-US" sz="1050" dirty="0"/>
              <a:t>缺少安全决策的关键</a:t>
            </a:r>
            <a:r>
              <a:rPr lang="zh-CN" altLang="en-US" sz="1050" dirty="0" smtClean="0"/>
              <a:t>信息</a:t>
            </a:r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11875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标题 1"/>
          <p:cNvSpPr txBox="1">
            <a:spLocks noGrp="1"/>
          </p:cNvSpPr>
          <p:nvPr>
            <p:ph type="title"/>
          </p:nvPr>
        </p:nvSpPr>
        <p:spPr>
          <a:xfrm>
            <a:off x="186479" y="332204"/>
            <a:ext cx="7357386" cy="45433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2356">
              <a:defRPr sz="2952"/>
            </a:pPr>
            <a:r>
              <a:rPr sz="2800" dirty="0" err="1" smtClean="0"/>
              <a:t>大数据分析平台</a:t>
            </a:r>
            <a:endParaRPr sz="2800" dirty="0"/>
          </a:p>
        </p:txBody>
      </p:sp>
      <p:sp>
        <p:nvSpPr>
          <p:cNvPr id="580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147718" y="6398851"/>
            <a:ext cx="374035" cy="20193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81" name="文本框 298"/>
          <p:cNvSpPr txBox="1"/>
          <p:nvPr/>
        </p:nvSpPr>
        <p:spPr>
          <a:xfrm>
            <a:off x="239864" y="1182999"/>
            <a:ext cx="4032774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algn="ctr">
              <a:lnSpc>
                <a:spcPct val="150000"/>
              </a:lnSpc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400" dirty="0" err="1"/>
              <a:t>智·</a:t>
            </a:r>
            <a:r>
              <a:rPr sz="1400" dirty="0" err="1" smtClean="0"/>
              <a:t>源</a:t>
            </a:r>
            <a:r>
              <a:rPr lang="en-US" sz="1400" dirty="0" smtClean="0"/>
              <a:t>  </a:t>
            </a:r>
            <a:r>
              <a:rPr sz="1400" dirty="0" smtClean="0"/>
              <a:t>—</a:t>
            </a:r>
            <a:r>
              <a:rPr lang="en-US" sz="1400" dirty="0" smtClean="0"/>
              <a:t>  </a:t>
            </a:r>
            <a:r>
              <a:rPr sz="1400" dirty="0" err="1" smtClean="0"/>
              <a:t>大数据分析平台</a:t>
            </a:r>
            <a:endParaRPr sz="1400" dirty="0"/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sz="1400" dirty="0"/>
          </a:p>
          <a:p>
            <a:pPr>
              <a:lnSpc>
                <a:spcPct val="15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400" dirty="0" smtClean="0"/>
              <a:t>        </a:t>
            </a:r>
            <a:r>
              <a:rPr sz="1400" dirty="0" err="1" smtClean="0"/>
              <a:t>构建山石网科的全局安全态势</a:t>
            </a:r>
            <a:r>
              <a:rPr lang="zh-CN" altLang="en-US" sz="1400" dirty="0" smtClean="0"/>
              <a:t>可视化</a:t>
            </a:r>
            <a:r>
              <a:rPr sz="1400" dirty="0" err="1" smtClean="0"/>
              <a:t>平台</a:t>
            </a:r>
            <a:endParaRPr sz="1400" dirty="0"/>
          </a:p>
        </p:txBody>
      </p:sp>
      <p:pic>
        <p:nvPicPr>
          <p:cNvPr id="582" name="图片 300" descr="图片 3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51" y="2796297"/>
            <a:ext cx="4601566" cy="26553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0" name="组合 302"/>
          <p:cNvGrpSpPr/>
          <p:nvPr/>
        </p:nvGrpSpPr>
        <p:grpSpPr>
          <a:xfrm>
            <a:off x="4650838" y="1192407"/>
            <a:ext cx="3062219" cy="4884429"/>
            <a:chOff x="-24426" y="-620012"/>
            <a:chExt cx="4082957" cy="5129166"/>
          </a:xfrm>
        </p:grpSpPr>
        <p:grpSp>
          <p:nvGrpSpPr>
            <p:cNvPr id="598" name="图示 296"/>
            <p:cNvGrpSpPr/>
            <p:nvPr/>
          </p:nvGrpSpPr>
          <p:grpSpPr>
            <a:xfrm>
              <a:off x="-24426" y="-96796"/>
              <a:ext cx="1137376" cy="4605950"/>
              <a:chOff x="-24426" y="-1618499"/>
              <a:chExt cx="1137376" cy="4605941"/>
            </a:xfrm>
          </p:grpSpPr>
          <p:grpSp>
            <p:nvGrpSpPr>
              <p:cNvPr id="585" name="Group"/>
              <p:cNvGrpSpPr/>
              <p:nvPr/>
            </p:nvGrpSpPr>
            <p:grpSpPr>
              <a:xfrm>
                <a:off x="0" y="-710360"/>
                <a:ext cx="1112949" cy="803793"/>
                <a:chOff x="0" y="-710360"/>
                <a:chExt cx="1112948" cy="803792"/>
              </a:xfrm>
            </p:grpSpPr>
            <p:sp>
              <p:nvSpPr>
                <p:cNvPr id="583" name="Rounded Rectangle"/>
                <p:cNvSpPr/>
                <p:nvPr/>
              </p:nvSpPr>
              <p:spPr>
                <a:xfrm>
                  <a:off x="0" y="-710360"/>
                  <a:ext cx="1112948" cy="803792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F88D73"/>
                    </a:gs>
                    <a:gs pos="50000">
                      <a:srgbClr val="FD7A55"/>
                    </a:gs>
                    <a:gs pos="100000">
                      <a:srgbClr val="E46947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84" name="统一威胁关联分析"/>
                <p:cNvSpPr txBox="1"/>
                <p:nvPr/>
              </p:nvSpPr>
              <p:spPr>
                <a:xfrm>
                  <a:off x="24423" y="-581754"/>
                  <a:ext cx="1064101" cy="5817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sz="1050" dirty="0" err="1" smtClean="0"/>
                    <a:t>统一</a:t>
                  </a:r>
                  <a:endParaRPr lang="en-US" sz="1050" dirty="0" smtClean="0"/>
                </a:p>
                <a:p>
                  <a:r>
                    <a:rPr sz="1050" dirty="0" err="1" smtClean="0"/>
                    <a:t>威胁关联分析</a:t>
                  </a:r>
                  <a:endParaRPr sz="1050" dirty="0"/>
                </a:p>
              </p:txBody>
            </p:sp>
          </p:grpSp>
          <p:grpSp>
            <p:nvGrpSpPr>
              <p:cNvPr id="588" name="Group"/>
              <p:cNvGrpSpPr/>
              <p:nvPr/>
            </p:nvGrpSpPr>
            <p:grpSpPr>
              <a:xfrm>
                <a:off x="-24426" y="-1618499"/>
                <a:ext cx="1112951" cy="762509"/>
                <a:chOff x="-1259796" y="-1618497"/>
                <a:chExt cx="1112949" cy="762508"/>
              </a:xfrm>
            </p:grpSpPr>
            <p:sp>
              <p:nvSpPr>
                <p:cNvPr id="586" name="Rounded Rectangle"/>
                <p:cNvSpPr/>
                <p:nvPr/>
              </p:nvSpPr>
              <p:spPr>
                <a:xfrm>
                  <a:off x="-1259796" y="-1618497"/>
                  <a:ext cx="1112949" cy="762508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AAAA50"/>
                    </a:gs>
                    <a:gs pos="50000">
                      <a:srgbClr val="A4A326"/>
                    </a:gs>
                    <a:gs pos="100000">
                      <a:srgbClr val="96951C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87" name="全局安全态势呈现"/>
                <p:cNvSpPr txBox="1"/>
                <p:nvPr/>
              </p:nvSpPr>
              <p:spPr>
                <a:xfrm>
                  <a:off x="-1235369" y="-1424398"/>
                  <a:ext cx="1064101" cy="412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sz="1050" dirty="0" err="1" smtClean="0"/>
                    <a:t>全局</a:t>
                  </a:r>
                  <a:endParaRPr lang="en-US" sz="1050" dirty="0" smtClean="0"/>
                </a:p>
                <a:p>
                  <a:r>
                    <a:rPr sz="1050" dirty="0" err="1" smtClean="0"/>
                    <a:t>态势</a:t>
                  </a:r>
                  <a:r>
                    <a:rPr lang="zh-CN" altLang="en-US" sz="1050" dirty="0"/>
                    <a:t>呈现</a:t>
                  </a:r>
                  <a:endParaRPr sz="1050" dirty="0"/>
                </a:p>
              </p:txBody>
            </p:sp>
          </p:grpSp>
          <p:grpSp>
            <p:nvGrpSpPr>
              <p:cNvPr id="591" name="Group"/>
              <p:cNvGrpSpPr/>
              <p:nvPr/>
            </p:nvGrpSpPr>
            <p:grpSpPr>
              <a:xfrm>
                <a:off x="0" y="222040"/>
                <a:ext cx="1112950" cy="847684"/>
                <a:chOff x="-2470740" y="222040"/>
                <a:chExt cx="1112948" cy="847683"/>
              </a:xfrm>
            </p:grpSpPr>
            <p:sp>
              <p:nvSpPr>
                <p:cNvPr id="589" name="Rounded Rectangle"/>
                <p:cNvSpPr/>
                <p:nvPr/>
              </p:nvSpPr>
              <p:spPr>
                <a:xfrm>
                  <a:off x="-2470740" y="222040"/>
                  <a:ext cx="1112948" cy="847683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69A05C"/>
                    </a:gs>
                    <a:gs pos="50000">
                      <a:srgbClr val="51983C"/>
                    </a:gs>
                    <a:gs pos="100000">
                      <a:srgbClr val="468A31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90" name="日志审计"/>
                <p:cNvSpPr txBox="1"/>
                <p:nvPr/>
              </p:nvSpPr>
              <p:spPr>
                <a:xfrm>
                  <a:off x="-2446319" y="530051"/>
                  <a:ext cx="1064100" cy="2423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lang="zh-CN" altLang="en-US" sz="1050" dirty="0" smtClean="0"/>
                    <a:t>可视化大屏</a:t>
                  </a:r>
                  <a:endParaRPr sz="1050" dirty="0"/>
                </a:p>
              </p:txBody>
            </p:sp>
          </p:grpSp>
          <p:grpSp>
            <p:nvGrpSpPr>
              <p:cNvPr id="594" name="Group"/>
              <p:cNvGrpSpPr/>
              <p:nvPr/>
            </p:nvGrpSpPr>
            <p:grpSpPr>
              <a:xfrm>
                <a:off x="0" y="1198330"/>
                <a:ext cx="1112950" cy="842423"/>
                <a:chOff x="-3706109" y="1198329"/>
                <a:chExt cx="1112948" cy="842422"/>
              </a:xfrm>
            </p:grpSpPr>
            <p:sp>
              <p:nvSpPr>
                <p:cNvPr id="592" name="Rounded Rectangle"/>
                <p:cNvSpPr/>
                <p:nvPr/>
              </p:nvSpPr>
              <p:spPr>
                <a:xfrm>
                  <a:off x="-3706109" y="1198329"/>
                  <a:ext cx="1112948" cy="842422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689680"/>
                    </a:gs>
                    <a:gs pos="50000">
                      <a:srgbClr val="4F8C70"/>
                    </a:gs>
                    <a:gs pos="100000">
                      <a:srgbClr val="437E63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93" name="配置管理"/>
                <p:cNvSpPr txBox="1"/>
                <p:nvPr/>
              </p:nvSpPr>
              <p:spPr>
                <a:xfrm>
                  <a:off x="-3681686" y="1332871"/>
                  <a:ext cx="1064101" cy="5817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sz="1050" dirty="0" err="1" smtClean="0"/>
                    <a:t>配置管理</a:t>
                  </a:r>
                  <a:endParaRPr lang="en-US" sz="1050" dirty="0" smtClean="0"/>
                </a:p>
                <a:p>
                  <a:r>
                    <a:rPr lang="en-US" altLang="zh-CN" sz="1050" dirty="0" smtClean="0"/>
                    <a:t>&amp;</a:t>
                  </a:r>
                  <a:endParaRPr lang="en-US" altLang="zh-CN" sz="1050" dirty="0"/>
                </a:p>
                <a:p>
                  <a:r>
                    <a:rPr lang="zh-CN" altLang="en-US" sz="1050" dirty="0" smtClean="0"/>
                    <a:t>日志审计</a:t>
                  </a:r>
                  <a:endParaRPr lang="en-US" altLang="zh-CN" sz="1050" dirty="0" smtClean="0"/>
                </a:p>
              </p:txBody>
            </p:sp>
          </p:grpSp>
          <p:grpSp>
            <p:nvGrpSpPr>
              <p:cNvPr id="597" name="Group"/>
              <p:cNvGrpSpPr/>
              <p:nvPr/>
            </p:nvGrpSpPr>
            <p:grpSpPr>
              <a:xfrm>
                <a:off x="0" y="2169360"/>
                <a:ext cx="1112950" cy="818082"/>
                <a:chOff x="-4941480" y="2169357"/>
                <a:chExt cx="1112948" cy="818081"/>
              </a:xfrm>
            </p:grpSpPr>
            <p:sp>
              <p:nvSpPr>
                <p:cNvPr id="595" name="Rounded Rectangle"/>
                <p:cNvSpPr/>
                <p:nvPr/>
              </p:nvSpPr>
              <p:spPr>
                <a:xfrm>
                  <a:off x="-4941480" y="2169357"/>
                  <a:ext cx="1112948" cy="818081"/>
                </a:xfrm>
                <a:prstGeom prst="roundRect">
                  <a:avLst>
                    <a:gd name="adj" fmla="val 7500"/>
                  </a:avLst>
                </a:prstGeom>
                <a:gradFill flip="none" rotWithShape="1">
                  <a:gsLst>
                    <a:gs pos="0">
                      <a:srgbClr val="7296A8"/>
                    </a:gs>
                    <a:gs pos="50000">
                      <a:srgbClr val="5C8AA0"/>
                    </a:gs>
                    <a:gs pos="100000">
                      <a:srgbClr val="4F7B90"/>
                    </a:gs>
                  </a:gsLst>
                  <a:lin ang="5400000" scaled="0"/>
                </a:gradFill>
                <a:ln w="63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752">
                      <a:solidFill>
                        <a:srgbClr val="FFFFFF"/>
                      </a:solidFill>
                    </a:defRPr>
                  </a:pPr>
                  <a:endParaRPr sz="1314"/>
                </a:p>
              </p:txBody>
            </p:sp>
            <p:sp>
              <p:nvSpPr>
                <p:cNvPr id="596" name="互联网威胁情报"/>
                <p:cNvSpPr txBox="1"/>
                <p:nvPr/>
              </p:nvSpPr>
              <p:spPr>
                <a:xfrm>
                  <a:off x="-4892633" y="2415745"/>
                  <a:ext cx="1064101" cy="412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sz="1050" dirty="0" err="1" smtClean="0"/>
                    <a:t>互联网</a:t>
                  </a:r>
                  <a:endParaRPr lang="en-US" sz="1050" dirty="0" smtClean="0"/>
                </a:p>
                <a:p>
                  <a:r>
                    <a:rPr sz="1050" dirty="0" err="1" smtClean="0"/>
                    <a:t>威胁情报</a:t>
                  </a:r>
                  <a:endParaRPr sz="1050" dirty="0"/>
                </a:p>
              </p:txBody>
            </p:sp>
          </p:grpSp>
        </p:grpSp>
        <p:sp>
          <p:nvSpPr>
            <p:cNvPr id="599" name="文本框 301"/>
            <p:cNvSpPr txBox="1"/>
            <p:nvPr/>
          </p:nvSpPr>
          <p:spPr>
            <a:xfrm>
              <a:off x="2279021" y="-620012"/>
              <a:ext cx="1779510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lnSpc>
                  <a:spcPct val="150000"/>
                </a:lnSpc>
                <a:defRPr sz="1600" b="1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400" dirty="0" err="1" smtClean="0"/>
                <a:t>核心功能</a:t>
              </a:r>
              <a:endParaRPr sz="1400" dirty="0"/>
            </a:p>
          </p:txBody>
        </p:sp>
      </p:grpSp>
      <p:sp>
        <p:nvSpPr>
          <p:cNvPr id="24" name="Rounded Rectangle"/>
          <p:cNvSpPr/>
          <p:nvPr/>
        </p:nvSpPr>
        <p:spPr>
          <a:xfrm>
            <a:off x="5543709" y="1690659"/>
            <a:ext cx="3477743" cy="726127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AAAA50"/>
              </a:gs>
              <a:gs pos="50000">
                <a:srgbClr val="A4A326"/>
              </a:gs>
              <a:gs pos="100000">
                <a:srgbClr val="96951C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5" name="全局安全态势呈现"/>
          <p:cNvSpPr txBox="1"/>
          <p:nvPr/>
        </p:nvSpPr>
        <p:spPr>
          <a:xfrm>
            <a:off x="5646656" y="1776725"/>
            <a:ext cx="3374795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海量日志，可导入更多数据，预定义</a:t>
            </a:r>
            <a:r>
              <a:rPr lang="en-US" altLang="zh-CN" sz="1050" dirty="0" smtClean="0"/>
              <a:t>/</a:t>
            </a:r>
            <a:r>
              <a:rPr lang="zh-CN" altLang="en-US" sz="1050" dirty="0" smtClean="0"/>
              <a:t>自定义关联分析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PB</a:t>
            </a:r>
            <a:r>
              <a:rPr lang="zh-CN" altLang="en-US" sz="1050" dirty="0" smtClean="0"/>
              <a:t>级的数据存储，分析能力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安全，流量，运维角度，</a:t>
            </a:r>
            <a:r>
              <a:rPr lang="zh-CN" altLang="en-US" sz="1050" dirty="0" smtClean="0"/>
              <a:t>态势</a:t>
            </a:r>
            <a:r>
              <a:rPr lang="zh-CN" altLang="en-US" sz="1050" dirty="0"/>
              <a:t>呈现</a:t>
            </a:r>
            <a:endParaRPr sz="1050" dirty="0"/>
          </a:p>
        </p:txBody>
      </p:sp>
      <p:sp>
        <p:nvSpPr>
          <p:cNvPr id="26" name="Rounded Rectangle"/>
          <p:cNvSpPr/>
          <p:nvPr/>
        </p:nvSpPr>
        <p:spPr>
          <a:xfrm>
            <a:off x="5543711" y="2553905"/>
            <a:ext cx="3477739" cy="765442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F88D73"/>
              </a:gs>
              <a:gs pos="50000">
                <a:srgbClr val="FD7A55"/>
              </a:gs>
              <a:gs pos="100000">
                <a:srgbClr val="E46947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7" name="Rounded Rectangle"/>
          <p:cNvSpPr/>
          <p:nvPr/>
        </p:nvSpPr>
        <p:spPr>
          <a:xfrm>
            <a:off x="5543711" y="3434115"/>
            <a:ext cx="3477739" cy="80723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69A05C"/>
              </a:gs>
              <a:gs pos="50000">
                <a:srgbClr val="51983C"/>
              </a:gs>
              <a:gs pos="100000">
                <a:srgbClr val="468A31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8" name="Rounded Rectangle"/>
          <p:cNvSpPr/>
          <p:nvPr/>
        </p:nvSpPr>
        <p:spPr>
          <a:xfrm>
            <a:off x="5543711" y="4356122"/>
            <a:ext cx="3477739" cy="80222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689680"/>
              </a:gs>
              <a:gs pos="50000">
                <a:srgbClr val="4F8C70"/>
              </a:gs>
              <a:gs pos="100000">
                <a:srgbClr val="437E63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29" name="Rounded Rectangle"/>
          <p:cNvSpPr/>
          <p:nvPr/>
        </p:nvSpPr>
        <p:spPr>
          <a:xfrm>
            <a:off x="5543711" y="5297786"/>
            <a:ext cx="3477739" cy="779049"/>
          </a:xfrm>
          <a:prstGeom prst="roundRect">
            <a:avLst>
              <a:gd name="adj" fmla="val 7500"/>
            </a:avLst>
          </a:prstGeom>
          <a:gradFill flip="none" rotWithShape="1">
            <a:gsLst>
              <a:gs pos="0">
                <a:srgbClr val="7296A8"/>
              </a:gs>
              <a:gs pos="50000">
                <a:srgbClr val="5C8AA0"/>
              </a:gs>
              <a:gs pos="100000">
                <a:srgbClr val="4F7B90"/>
              </a:gs>
            </a:gsLst>
            <a:lin ang="5400000" scaled="0"/>
          </a:gradFill>
          <a:ln w="635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 sz="1752">
                <a:solidFill>
                  <a:srgbClr val="FFFFFF"/>
                </a:solidFill>
              </a:defRPr>
            </a:pPr>
            <a:endParaRPr sz="1314"/>
          </a:p>
        </p:txBody>
      </p:sp>
      <p:sp>
        <p:nvSpPr>
          <p:cNvPr id="30" name="统一威胁关联分析"/>
          <p:cNvSpPr txBox="1"/>
          <p:nvPr/>
        </p:nvSpPr>
        <p:spPr>
          <a:xfrm>
            <a:off x="5580347" y="2659628"/>
            <a:ext cx="3318557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恶意文件传播路径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黑客攻击链还原，攻击取证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跨分支资产互访分析</a:t>
            </a:r>
            <a:endParaRPr sz="1050" dirty="0"/>
          </a:p>
        </p:txBody>
      </p:sp>
      <p:sp>
        <p:nvSpPr>
          <p:cNvPr id="31" name="统一威胁关联分析"/>
          <p:cNvSpPr txBox="1"/>
          <p:nvPr/>
        </p:nvSpPr>
        <p:spPr>
          <a:xfrm>
            <a:off x="5607300" y="3570001"/>
            <a:ext cx="3318557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全网络的</a:t>
            </a:r>
            <a:r>
              <a:rPr lang="zh-CN" altLang="en-US" sz="1050" dirty="0" smtClean="0"/>
              <a:t>流量</a:t>
            </a:r>
            <a:r>
              <a:rPr lang="zh-CN" altLang="en-US" sz="1050" dirty="0"/>
              <a:t>可视化</a:t>
            </a:r>
            <a:r>
              <a:rPr lang="zh-CN" altLang="en-US" sz="1050" dirty="0" smtClean="0"/>
              <a:t>，</a:t>
            </a:r>
            <a:r>
              <a:rPr lang="zh-CN" altLang="en-US" sz="1050" dirty="0" smtClean="0"/>
              <a:t>攻击过程可视化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大型企业的安全概况，关键指标直观，可见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企业形象，展厅，安全汇报</a:t>
            </a:r>
            <a:endParaRPr sz="1050" dirty="0"/>
          </a:p>
        </p:txBody>
      </p:sp>
      <p:sp>
        <p:nvSpPr>
          <p:cNvPr id="32" name="统一威胁关联分析"/>
          <p:cNvSpPr txBox="1"/>
          <p:nvPr/>
        </p:nvSpPr>
        <p:spPr>
          <a:xfrm>
            <a:off x="5607299" y="4547290"/>
            <a:ext cx="3318557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全局安全设备 云管理，云配置，统一调度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全局安全设备 日志审计，一键查询，全文检索</a:t>
            </a:r>
            <a:endParaRPr sz="1050" dirty="0"/>
          </a:p>
        </p:txBody>
      </p:sp>
      <p:sp>
        <p:nvSpPr>
          <p:cNvPr id="33" name="统一威胁关联分析"/>
          <p:cNvSpPr txBox="1"/>
          <p:nvPr/>
        </p:nvSpPr>
        <p:spPr>
          <a:xfrm>
            <a:off x="5607298" y="5491103"/>
            <a:ext cx="3318557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numCol="1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威胁情报接入，应对持续变化的威胁</a:t>
            </a:r>
            <a:endParaRPr lang="en-US" altLang="zh-CN" sz="1050" dirty="0" smtClean="0"/>
          </a:p>
          <a:p>
            <a:pPr algn="l"/>
            <a:r>
              <a:rPr lang="en-US" altLang="zh-CN" sz="1050" dirty="0" smtClean="0"/>
              <a:t>· </a:t>
            </a:r>
            <a:r>
              <a:rPr lang="zh-CN" altLang="en-US" sz="1050" dirty="0" smtClean="0"/>
              <a:t>利用情报，准确制定协同防御策略</a:t>
            </a:r>
            <a:endParaRPr lang="en-US" altLang="zh-CN" sz="1050" dirty="0" smtClean="0"/>
          </a:p>
        </p:txBody>
      </p:sp>
    </p:spTree>
    <p:extLst>
      <p:ext uri="{BB962C8B-B14F-4D97-AF65-F5344CB8AC3E}">
        <p14:creationId xmlns:p14="http://schemas.microsoft.com/office/powerpoint/2010/main" val="108700851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同心圆 10"/>
          <p:cNvSpPr/>
          <p:nvPr/>
        </p:nvSpPr>
        <p:spPr>
          <a:xfrm>
            <a:off x="2542356" y="1428759"/>
            <a:ext cx="4033890" cy="3976915"/>
          </a:xfrm>
          <a:prstGeom prst="donut">
            <a:avLst>
              <a:gd name="adj" fmla="val 9345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2540" y="1428759"/>
            <a:ext cx="2028396" cy="1067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08" name="内容占位符 2"/>
          <p:cNvSpPr txBox="1"/>
          <p:nvPr/>
        </p:nvSpPr>
        <p:spPr>
          <a:xfrm>
            <a:off x="732349" y="2572113"/>
            <a:ext cx="2529869" cy="111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 indent="85725">
              <a:lnSpc>
                <a:spcPct val="150000"/>
              </a:lnSpc>
              <a:spcBef>
                <a:spcPts val="15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>
                <a:solidFill>
                  <a:srgbClr val="C00000"/>
                </a:solidFill>
              </a:rPr>
              <a:t>平台超</a:t>
            </a:r>
            <a:r>
              <a:rPr lang="zh-CN" altLang="en-US" sz="1050" dirty="0" smtClean="0">
                <a:solidFill>
                  <a:srgbClr val="C00000"/>
                </a:solidFill>
              </a:rPr>
              <a:t>融合</a:t>
            </a:r>
            <a:r>
              <a:rPr sz="1050" dirty="0" smtClean="0"/>
              <a:t>：</a:t>
            </a: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 smtClean="0"/>
              <a:t>全网</a:t>
            </a:r>
            <a:r>
              <a:rPr sz="1050" dirty="0" err="1" smtClean="0"/>
              <a:t>安全，流量</a:t>
            </a:r>
            <a:r>
              <a:rPr lang="zh-CN" altLang="en-US" sz="1050" dirty="0" smtClean="0"/>
              <a:t>，</a:t>
            </a:r>
            <a:r>
              <a:rPr sz="1050" dirty="0" err="1" smtClean="0"/>
              <a:t>运维</a:t>
            </a:r>
            <a:r>
              <a:rPr lang="zh-CN" altLang="en-US" sz="1050" dirty="0" smtClean="0"/>
              <a:t>态势</a:t>
            </a:r>
            <a:r>
              <a:rPr lang="zh-CN" altLang="en-US" sz="1050" dirty="0"/>
              <a:t>呈现，融合关联</a:t>
            </a:r>
            <a:r>
              <a:rPr lang="zh-CN" altLang="en-US" sz="1050" dirty="0" smtClean="0"/>
              <a:t>分析，设备管理，日志审计</a:t>
            </a:r>
            <a:endParaRPr lang="en-US" altLang="zh-CN" sz="1050" dirty="0" smtClean="0"/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 smtClean="0"/>
              <a:t>成为超融合的安全管理中心</a:t>
            </a:r>
            <a:r>
              <a:rPr lang="zh-CN" altLang="en-US" sz="1050" dirty="0"/>
              <a:t>；</a:t>
            </a:r>
            <a:endParaRPr sz="1050" dirty="0">
              <a:solidFill>
                <a:srgbClr val="C00000"/>
              </a:solidFill>
            </a:endParaRPr>
          </a:p>
        </p:txBody>
      </p:sp>
      <p:pic>
        <p:nvPicPr>
          <p:cNvPr id="609" name="图片 11" descr="图片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2849" y="4065726"/>
            <a:ext cx="1901525" cy="1067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10" name="内容占位符 2"/>
          <p:cNvSpPr txBox="1"/>
          <p:nvPr/>
        </p:nvSpPr>
        <p:spPr>
          <a:xfrm>
            <a:off x="824617" y="5202793"/>
            <a:ext cx="2345331" cy="845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b="1" dirty="0" smtClean="0">
                <a:solidFill>
                  <a:srgbClr val="C00000"/>
                </a:solidFill>
              </a:rPr>
              <a:t>深层次流量态势</a:t>
            </a:r>
            <a:endParaRPr lang="en-US" altLang="zh-CN" sz="1050" b="1" dirty="0" smtClean="0">
              <a:solidFill>
                <a:srgbClr val="C00000"/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50" dirty="0" err="1" smtClean="0"/>
              <a:t>利用</a:t>
            </a:r>
            <a:r>
              <a:rPr sz="1050" dirty="0" err="1"/>
              <a:t>NTA技术，</a:t>
            </a:r>
            <a:r>
              <a:rPr sz="1050" dirty="0" err="1" smtClean="0"/>
              <a:t>对全网的异常流量进行捕捉</a:t>
            </a:r>
            <a:r>
              <a:rPr lang="zh-CN" altLang="en-US" sz="1050" dirty="0" smtClean="0"/>
              <a:t>，分支异常互访的呈现；</a:t>
            </a:r>
            <a:endParaRPr sz="1050" dirty="0">
              <a:solidFill>
                <a:srgbClr val="C00000"/>
              </a:solidFill>
            </a:endParaRPr>
          </a:p>
        </p:txBody>
      </p:sp>
      <p:pic>
        <p:nvPicPr>
          <p:cNvPr id="613" name="内容占位符 3" descr="内容占位符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22356" y="3998784"/>
            <a:ext cx="2123341" cy="1067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14" name="内容占位符 2"/>
          <p:cNvSpPr txBox="1"/>
          <p:nvPr/>
        </p:nvSpPr>
        <p:spPr>
          <a:xfrm>
            <a:off x="5857636" y="5179811"/>
            <a:ext cx="2251991" cy="845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 smtClean="0">
                <a:solidFill>
                  <a:srgbClr val="C00000"/>
                </a:solidFill>
              </a:rPr>
              <a:t>攻击链：</a:t>
            </a:r>
            <a:endParaRPr lang="en-US" altLang="zh-CN" sz="1050" dirty="0" smtClean="0">
              <a:solidFill>
                <a:srgbClr val="C00000"/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 smtClean="0"/>
              <a:t>以攻击者视角，状态迁移的方式，呈现恶意行为对内网的入侵；</a:t>
            </a:r>
            <a:endParaRPr sz="105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86479" y="332204"/>
            <a:ext cx="7357386" cy="454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562356">
              <a:defRPr sz="2952"/>
            </a:pPr>
            <a:r>
              <a:rPr lang="zh-CN" altLang="en-US" sz="2800" dirty="0" smtClean="0"/>
              <a:t>大数据分析平台 </a:t>
            </a:r>
            <a:r>
              <a:rPr lang="en-US" altLang="zh-CN" sz="2800" dirty="0" smtClean="0"/>
              <a:t>– </a:t>
            </a:r>
            <a:r>
              <a:rPr lang="zh-CN" altLang="en-US" sz="2800" dirty="0" smtClean="0"/>
              <a:t>全局态势呈现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994" y="1435357"/>
            <a:ext cx="2008650" cy="1061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内容占位符 2"/>
          <p:cNvSpPr txBox="1"/>
          <p:nvPr/>
        </p:nvSpPr>
        <p:spPr>
          <a:xfrm>
            <a:off x="5856384" y="2572112"/>
            <a:ext cx="2529869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 indent="85725">
              <a:lnSpc>
                <a:spcPct val="150000"/>
              </a:lnSpc>
              <a:spcBef>
                <a:spcPts val="150"/>
              </a:spcBef>
              <a:defRPr sz="12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 smtClean="0">
                <a:solidFill>
                  <a:srgbClr val="C00000"/>
                </a:solidFill>
              </a:rPr>
              <a:t>威胁情报</a:t>
            </a:r>
            <a:r>
              <a:rPr sz="1050" dirty="0" smtClean="0"/>
              <a:t>：</a:t>
            </a: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 smtClean="0"/>
              <a:t>以威胁情报为驱动，</a:t>
            </a:r>
            <a:r>
              <a:rPr lang="zh-CN" altLang="en-US" sz="1050" dirty="0"/>
              <a:t>构建</a:t>
            </a:r>
            <a:r>
              <a:rPr lang="zh-CN" altLang="en-US" sz="1050" dirty="0" smtClean="0"/>
              <a:t>智能协同防御体系，</a:t>
            </a:r>
            <a:r>
              <a:rPr lang="zh-CN" altLang="en-US" sz="1050" dirty="0" smtClean="0"/>
              <a:t>提高对</a:t>
            </a:r>
            <a:r>
              <a:rPr lang="en-US" altLang="zh-CN" sz="1050" dirty="0" smtClean="0"/>
              <a:t>0-Day</a:t>
            </a:r>
            <a:r>
              <a:rPr lang="zh-CN" altLang="en-US" sz="1050" dirty="0" smtClean="0"/>
              <a:t>类高级威胁的检出能力，多维度的关注威胁</a:t>
            </a:r>
            <a:endParaRPr sz="1050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629" y="2835298"/>
            <a:ext cx="1283344" cy="12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412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91869" y="384209"/>
            <a:ext cx="7357386" cy="454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562356">
              <a:defRPr sz="2952"/>
            </a:pPr>
            <a:r>
              <a:rPr lang="zh-CN" altLang="en-US" sz="2800" dirty="0" smtClean="0"/>
              <a:t>大数据分析平台 </a:t>
            </a:r>
            <a:r>
              <a:rPr lang="en-US" altLang="zh-CN" sz="2800" dirty="0" smtClean="0"/>
              <a:t>– </a:t>
            </a:r>
            <a:r>
              <a:rPr lang="zh-CN" altLang="en-US" sz="2800" dirty="0" smtClean="0"/>
              <a:t>关联分析技术</a:t>
            </a:r>
            <a:endParaRPr lang="zh-CN" altLang="en-US" sz="2800" dirty="0"/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697470" y="6356187"/>
            <a:ext cx="571350" cy="24800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pPr algn="ctr"/>
            <a:fld id="{571A5C36-D067-4A8B-BD3C-F67C535F77D7}" type="slidenum">
              <a:rPr lang="en-US" altLang="zh-CN" smtClean="0"/>
              <a:pPr algn="ctr"/>
              <a:t>4</a:t>
            </a:fld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>
            <a:off x="1343363" y="970308"/>
            <a:ext cx="19456" cy="55098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087580" y="1036443"/>
            <a:ext cx="19456" cy="55098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353091" y="1745606"/>
            <a:ext cx="7789913" cy="710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315820" y="5110831"/>
            <a:ext cx="7828180" cy="125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1437362" y="1018819"/>
            <a:ext cx="6155549" cy="31128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智</a:t>
            </a:r>
            <a:r>
              <a:rPr lang="en-US" altLang="zh-CN" sz="1400" dirty="0"/>
              <a:t>·</a:t>
            </a:r>
            <a:r>
              <a:rPr lang="zh-CN" altLang="en-US" sz="1400" dirty="0"/>
              <a:t>源 态势呈现平台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437363" y="1409218"/>
            <a:ext cx="1876278" cy="3112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安全</a:t>
            </a:r>
            <a:r>
              <a:rPr lang="zh-CN" altLang="en-US" sz="1400" dirty="0" smtClean="0"/>
              <a:t>态势</a:t>
            </a:r>
            <a:endParaRPr lang="zh-CN" altLang="en-US" sz="1400" dirty="0"/>
          </a:p>
        </p:txBody>
      </p:sp>
      <p:sp>
        <p:nvSpPr>
          <p:cNvPr id="13" name="圆角矩形 12"/>
          <p:cNvSpPr/>
          <p:nvPr/>
        </p:nvSpPr>
        <p:spPr>
          <a:xfrm>
            <a:off x="3556976" y="1411518"/>
            <a:ext cx="1968320" cy="3112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流量态势</a:t>
            </a:r>
            <a:endParaRPr lang="zh-CN" altLang="en-US" sz="1400" dirty="0"/>
          </a:p>
        </p:txBody>
      </p:sp>
      <p:sp>
        <p:nvSpPr>
          <p:cNvPr id="14" name="圆角矩形 13"/>
          <p:cNvSpPr/>
          <p:nvPr/>
        </p:nvSpPr>
        <p:spPr>
          <a:xfrm>
            <a:off x="5786211" y="1421082"/>
            <a:ext cx="1789362" cy="3112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运维</a:t>
            </a:r>
            <a:r>
              <a:rPr lang="zh-CN" altLang="en-US" sz="1400" dirty="0" smtClean="0"/>
              <a:t>态势</a:t>
            </a:r>
            <a:endParaRPr lang="zh-CN" altLang="en-US" sz="1400" dirty="0"/>
          </a:p>
        </p:txBody>
      </p:sp>
      <p:sp>
        <p:nvSpPr>
          <p:cNvPr id="15" name="文本占位符 60"/>
          <p:cNvSpPr txBox="1">
            <a:spLocks/>
          </p:cNvSpPr>
          <p:nvPr/>
        </p:nvSpPr>
        <p:spPr>
          <a:xfrm>
            <a:off x="1437362" y="2018614"/>
            <a:ext cx="1738402" cy="2821721"/>
          </a:xfrm>
          <a:prstGeom prst="roundRect">
            <a:avLst>
              <a:gd name="adj" fmla="val 6948"/>
            </a:avLst>
          </a:prstGeom>
          <a:solidFill>
            <a:schemeClr val="tx2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占位符 60"/>
          <p:cNvSpPr txBox="1">
            <a:spLocks/>
          </p:cNvSpPr>
          <p:nvPr/>
        </p:nvSpPr>
        <p:spPr>
          <a:xfrm>
            <a:off x="3296946" y="2018613"/>
            <a:ext cx="2394768" cy="2821722"/>
          </a:xfrm>
          <a:prstGeom prst="roundRect">
            <a:avLst>
              <a:gd name="adj" fmla="val 6948"/>
            </a:avLst>
          </a:prstGeom>
          <a:solidFill>
            <a:schemeClr val="tx2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7" name="文本占位符 60"/>
          <p:cNvSpPr txBox="1">
            <a:spLocks/>
          </p:cNvSpPr>
          <p:nvPr/>
        </p:nvSpPr>
        <p:spPr>
          <a:xfrm>
            <a:off x="5816338" y="2018613"/>
            <a:ext cx="1776574" cy="2821722"/>
          </a:xfrm>
          <a:prstGeom prst="roundRect">
            <a:avLst>
              <a:gd name="adj" fmla="val 6948"/>
            </a:avLst>
          </a:prstGeom>
          <a:solidFill>
            <a:schemeClr val="tx2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8" name="文本占位符 60"/>
          <p:cNvSpPr txBox="1">
            <a:spLocks/>
          </p:cNvSpPr>
          <p:nvPr/>
        </p:nvSpPr>
        <p:spPr>
          <a:xfrm>
            <a:off x="2078424" y="4545134"/>
            <a:ext cx="612397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采集层</a:t>
            </a:r>
          </a:p>
        </p:txBody>
      </p:sp>
      <p:sp>
        <p:nvSpPr>
          <p:cNvPr id="19" name="文本占位符 60"/>
          <p:cNvSpPr txBox="1">
            <a:spLocks/>
          </p:cNvSpPr>
          <p:nvPr/>
        </p:nvSpPr>
        <p:spPr>
          <a:xfrm>
            <a:off x="4200401" y="4521772"/>
            <a:ext cx="612397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分析层</a:t>
            </a:r>
          </a:p>
        </p:txBody>
      </p:sp>
      <p:sp>
        <p:nvSpPr>
          <p:cNvPr id="20" name="文本占位符 60"/>
          <p:cNvSpPr txBox="1">
            <a:spLocks/>
          </p:cNvSpPr>
          <p:nvPr/>
        </p:nvSpPr>
        <p:spPr>
          <a:xfrm>
            <a:off x="6800080" y="4581007"/>
            <a:ext cx="612397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响应层</a:t>
            </a:r>
          </a:p>
        </p:txBody>
      </p:sp>
      <p:sp>
        <p:nvSpPr>
          <p:cNvPr id="22" name="文本占位符 60"/>
          <p:cNvSpPr txBox="1">
            <a:spLocks/>
          </p:cNvSpPr>
          <p:nvPr/>
        </p:nvSpPr>
        <p:spPr>
          <a:xfrm>
            <a:off x="1800508" y="3267135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数据流日志</a:t>
            </a:r>
          </a:p>
        </p:txBody>
      </p:sp>
      <p:sp>
        <p:nvSpPr>
          <p:cNvPr id="24" name="文本占位符 60"/>
          <p:cNvSpPr txBox="1">
            <a:spLocks/>
          </p:cNvSpPr>
          <p:nvPr/>
        </p:nvSpPr>
        <p:spPr>
          <a:xfrm>
            <a:off x="1792025" y="3679478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Syslog</a:t>
            </a:r>
            <a:r>
              <a:rPr lang="zh-CN" altLang="en-US" sz="1200" dirty="0"/>
              <a:t>日志</a:t>
            </a:r>
          </a:p>
        </p:txBody>
      </p:sp>
      <p:sp>
        <p:nvSpPr>
          <p:cNvPr id="26" name="文本占位符 60"/>
          <p:cNvSpPr txBox="1">
            <a:spLocks/>
          </p:cNvSpPr>
          <p:nvPr/>
        </p:nvSpPr>
        <p:spPr>
          <a:xfrm>
            <a:off x="1792025" y="4112306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离线日志</a:t>
            </a:r>
          </a:p>
        </p:txBody>
      </p:sp>
      <p:sp>
        <p:nvSpPr>
          <p:cNvPr id="27" name="文本占位符 60"/>
          <p:cNvSpPr txBox="1">
            <a:spLocks/>
          </p:cNvSpPr>
          <p:nvPr/>
        </p:nvSpPr>
        <p:spPr>
          <a:xfrm>
            <a:off x="1785762" y="2854924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威胁情报</a:t>
            </a:r>
          </a:p>
        </p:txBody>
      </p:sp>
      <p:sp>
        <p:nvSpPr>
          <p:cNvPr id="29" name="文本占位符 60"/>
          <p:cNvSpPr txBox="1">
            <a:spLocks/>
          </p:cNvSpPr>
          <p:nvPr/>
        </p:nvSpPr>
        <p:spPr>
          <a:xfrm>
            <a:off x="1781807" y="2442845"/>
            <a:ext cx="1095740" cy="342801"/>
          </a:xfrm>
          <a:prstGeom prst="roundRect">
            <a:avLst/>
          </a:prstGeom>
          <a:solidFill>
            <a:schemeClr val="accent3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漏扫信息</a:t>
            </a:r>
          </a:p>
        </p:txBody>
      </p:sp>
      <p:sp>
        <p:nvSpPr>
          <p:cNvPr id="31" name="文本占位符 60"/>
          <p:cNvSpPr txBox="1">
            <a:spLocks/>
          </p:cNvSpPr>
          <p:nvPr/>
        </p:nvSpPr>
        <p:spPr>
          <a:xfrm>
            <a:off x="3492463" y="3693676"/>
            <a:ext cx="1095740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安全事件分析</a:t>
            </a:r>
          </a:p>
        </p:txBody>
      </p:sp>
      <p:sp>
        <p:nvSpPr>
          <p:cNvPr id="33" name="文本占位符 60"/>
          <p:cNvSpPr txBox="1">
            <a:spLocks/>
          </p:cNvSpPr>
          <p:nvPr/>
        </p:nvSpPr>
        <p:spPr>
          <a:xfrm>
            <a:off x="3492463" y="4110079"/>
            <a:ext cx="1095740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/>
              <a:t>流量</a:t>
            </a:r>
            <a:r>
              <a:rPr lang="zh-CN" altLang="en-US" sz="1200" dirty="0"/>
              <a:t>基线</a:t>
            </a:r>
            <a:endParaRPr lang="zh-CN" altLang="en-US" sz="1200" dirty="0"/>
          </a:p>
        </p:txBody>
      </p:sp>
      <p:sp>
        <p:nvSpPr>
          <p:cNvPr id="35" name="文本占位符 60"/>
          <p:cNvSpPr txBox="1">
            <a:spLocks/>
          </p:cNvSpPr>
          <p:nvPr/>
        </p:nvSpPr>
        <p:spPr>
          <a:xfrm>
            <a:off x="4641608" y="4110079"/>
            <a:ext cx="858788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/>
              <a:t>关联分析</a:t>
            </a:r>
            <a:endParaRPr lang="zh-CN" altLang="en-US" sz="1200" dirty="0"/>
          </a:p>
        </p:txBody>
      </p:sp>
      <p:sp>
        <p:nvSpPr>
          <p:cNvPr id="36" name="文本占位符 60"/>
          <p:cNvSpPr txBox="1">
            <a:spLocks/>
          </p:cNvSpPr>
          <p:nvPr/>
        </p:nvSpPr>
        <p:spPr>
          <a:xfrm>
            <a:off x="1555507" y="2124269"/>
            <a:ext cx="1474448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结构与非结构化数据</a:t>
            </a:r>
          </a:p>
        </p:txBody>
      </p:sp>
      <p:sp>
        <p:nvSpPr>
          <p:cNvPr id="37" name="文本占位符 60"/>
          <p:cNvSpPr txBox="1">
            <a:spLocks/>
          </p:cNvSpPr>
          <p:nvPr/>
        </p:nvSpPr>
        <p:spPr>
          <a:xfrm>
            <a:off x="3989744" y="2092138"/>
            <a:ext cx="780034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深度分析</a:t>
            </a:r>
          </a:p>
        </p:txBody>
      </p:sp>
      <p:sp>
        <p:nvSpPr>
          <p:cNvPr id="38" name="文本占位符 60"/>
          <p:cNvSpPr txBox="1">
            <a:spLocks/>
          </p:cNvSpPr>
          <p:nvPr/>
        </p:nvSpPr>
        <p:spPr>
          <a:xfrm>
            <a:off x="6290875" y="2092138"/>
            <a:ext cx="780034" cy="234076"/>
          </a:xfrm>
          <a:prstGeom prst="roundRect">
            <a:avLst/>
          </a:prstGeom>
          <a:solidFill>
            <a:schemeClr val="accent5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联动响应</a:t>
            </a:r>
          </a:p>
        </p:txBody>
      </p:sp>
      <p:sp>
        <p:nvSpPr>
          <p:cNvPr id="39" name="文本占位符 60"/>
          <p:cNvSpPr txBox="1">
            <a:spLocks/>
          </p:cNvSpPr>
          <p:nvPr/>
        </p:nvSpPr>
        <p:spPr>
          <a:xfrm>
            <a:off x="6122088" y="3572792"/>
            <a:ext cx="1095740" cy="342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关联规则响应</a:t>
            </a:r>
          </a:p>
        </p:txBody>
      </p:sp>
      <p:sp>
        <p:nvSpPr>
          <p:cNvPr id="40" name="文本占位符 60"/>
          <p:cNvSpPr txBox="1">
            <a:spLocks/>
          </p:cNvSpPr>
          <p:nvPr/>
        </p:nvSpPr>
        <p:spPr>
          <a:xfrm>
            <a:off x="6200181" y="3118656"/>
            <a:ext cx="897330" cy="342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基线告警</a:t>
            </a:r>
          </a:p>
        </p:txBody>
      </p:sp>
      <p:sp>
        <p:nvSpPr>
          <p:cNvPr id="41" name="文本占位符 60"/>
          <p:cNvSpPr txBox="1">
            <a:spLocks/>
          </p:cNvSpPr>
          <p:nvPr/>
        </p:nvSpPr>
        <p:spPr>
          <a:xfrm>
            <a:off x="6104064" y="3999480"/>
            <a:ext cx="1095740" cy="342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联动配置下发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" y="3155797"/>
            <a:ext cx="880655" cy="288757"/>
          </a:xfrm>
          <a:prstGeom prst="rect">
            <a:avLst/>
          </a:prstGeom>
        </p:spPr>
      </p:pic>
      <p:sp>
        <p:nvSpPr>
          <p:cNvPr id="46" name="文本占位符 60"/>
          <p:cNvSpPr txBox="1">
            <a:spLocks/>
          </p:cNvSpPr>
          <p:nvPr/>
        </p:nvSpPr>
        <p:spPr>
          <a:xfrm>
            <a:off x="96123" y="3367625"/>
            <a:ext cx="752688" cy="226777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BDS</a:t>
            </a:r>
            <a:endParaRPr lang="zh-CN" altLang="en-US" sz="1050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" y="3771680"/>
            <a:ext cx="880655" cy="288757"/>
          </a:xfrm>
          <a:prstGeom prst="rect">
            <a:avLst/>
          </a:prstGeom>
        </p:spPr>
      </p:pic>
      <p:sp>
        <p:nvSpPr>
          <p:cNvPr id="48" name="文本占位符 60"/>
          <p:cNvSpPr txBox="1">
            <a:spLocks/>
          </p:cNvSpPr>
          <p:nvPr/>
        </p:nvSpPr>
        <p:spPr>
          <a:xfrm>
            <a:off x="96123" y="3983508"/>
            <a:ext cx="752688" cy="226777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NGFW</a:t>
            </a:r>
            <a:endParaRPr lang="zh-CN" altLang="en-US" sz="1050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2" y="4369179"/>
            <a:ext cx="880655" cy="288757"/>
          </a:xfrm>
          <a:prstGeom prst="rect">
            <a:avLst/>
          </a:prstGeom>
        </p:spPr>
      </p:pic>
      <p:sp>
        <p:nvSpPr>
          <p:cNvPr id="50" name="文本占位符 60"/>
          <p:cNvSpPr txBox="1">
            <a:spLocks/>
          </p:cNvSpPr>
          <p:nvPr/>
        </p:nvSpPr>
        <p:spPr>
          <a:xfrm>
            <a:off x="80805" y="4581007"/>
            <a:ext cx="819202" cy="209999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IDS &amp; IPS</a:t>
            </a:r>
            <a:endParaRPr lang="zh-CN" altLang="en-US" sz="1050" dirty="0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" y="4964886"/>
            <a:ext cx="880655" cy="288757"/>
          </a:xfrm>
          <a:prstGeom prst="rect">
            <a:avLst/>
          </a:prstGeom>
        </p:spPr>
      </p:pic>
      <p:sp>
        <p:nvSpPr>
          <p:cNvPr id="52" name="文本占位符 60"/>
          <p:cNvSpPr txBox="1">
            <a:spLocks/>
          </p:cNvSpPr>
          <p:nvPr/>
        </p:nvSpPr>
        <p:spPr>
          <a:xfrm>
            <a:off x="80031" y="5176714"/>
            <a:ext cx="752688" cy="226777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WAF</a:t>
            </a:r>
            <a:endParaRPr lang="zh-CN" altLang="en-US" sz="1050" dirty="0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" y="5497843"/>
            <a:ext cx="880655" cy="288757"/>
          </a:xfrm>
          <a:prstGeom prst="rect">
            <a:avLst/>
          </a:prstGeom>
        </p:spPr>
      </p:pic>
      <p:sp>
        <p:nvSpPr>
          <p:cNvPr id="54" name="文本占位符 60"/>
          <p:cNvSpPr txBox="1">
            <a:spLocks/>
          </p:cNvSpPr>
          <p:nvPr/>
        </p:nvSpPr>
        <p:spPr>
          <a:xfrm>
            <a:off x="80030" y="5709671"/>
            <a:ext cx="896195" cy="198865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err="1"/>
              <a:t>CloudEdge</a:t>
            </a:r>
            <a:endParaRPr lang="zh-CN" altLang="en-US" sz="1050" dirty="0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" y="5990014"/>
            <a:ext cx="880655" cy="288757"/>
          </a:xfrm>
          <a:prstGeom prst="rect">
            <a:avLst/>
          </a:prstGeom>
        </p:spPr>
      </p:pic>
      <p:sp>
        <p:nvSpPr>
          <p:cNvPr id="56" name="文本占位符 60"/>
          <p:cNvSpPr txBox="1">
            <a:spLocks/>
          </p:cNvSpPr>
          <p:nvPr/>
        </p:nvSpPr>
        <p:spPr>
          <a:xfrm>
            <a:off x="78354" y="6201842"/>
            <a:ext cx="896195" cy="198865"/>
          </a:xfrm>
          <a:prstGeom prst="roundRect">
            <a:avLst/>
          </a:prstGeom>
          <a:solidFill>
            <a:schemeClr val="accent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err="1"/>
              <a:t>CloudHive</a:t>
            </a:r>
            <a:endParaRPr lang="zh-CN" altLang="en-US" sz="1050" dirty="0"/>
          </a:p>
        </p:txBody>
      </p:sp>
      <p:sp>
        <p:nvSpPr>
          <p:cNvPr id="57" name="圆角矩形 56"/>
          <p:cNvSpPr/>
          <p:nvPr/>
        </p:nvSpPr>
        <p:spPr>
          <a:xfrm>
            <a:off x="832719" y="5497843"/>
            <a:ext cx="418290" cy="22677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VM</a:t>
            </a:r>
            <a:endParaRPr lang="zh-CN" altLang="en-US" sz="1050" dirty="0"/>
          </a:p>
        </p:txBody>
      </p:sp>
      <p:sp>
        <p:nvSpPr>
          <p:cNvPr id="58" name="圆角矩形 57"/>
          <p:cNvSpPr/>
          <p:nvPr/>
        </p:nvSpPr>
        <p:spPr>
          <a:xfrm>
            <a:off x="823852" y="5966517"/>
            <a:ext cx="418290" cy="22677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VM</a:t>
            </a:r>
            <a:endParaRPr lang="zh-CN" altLang="en-US" sz="1050" dirty="0"/>
          </a:p>
        </p:txBody>
      </p:sp>
      <p:sp>
        <p:nvSpPr>
          <p:cNvPr id="59" name="文本占位符 60"/>
          <p:cNvSpPr txBox="1">
            <a:spLocks/>
          </p:cNvSpPr>
          <p:nvPr/>
        </p:nvSpPr>
        <p:spPr>
          <a:xfrm>
            <a:off x="4820132" y="2833586"/>
            <a:ext cx="819555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u="sng" dirty="0"/>
              <a:t>风险预测</a:t>
            </a:r>
          </a:p>
        </p:txBody>
      </p:sp>
      <p:sp>
        <p:nvSpPr>
          <p:cNvPr id="60" name="文本占位符 60"/>
          <p:cNvSpPr txBox="1">
            <a:spLocks/>
          </p:cNvSpPr>
          <p:nvPr/>
        </p:nvSpPr>
        <p:spPr>
          <a:xfrm>
            <a:off x="3399976" y="2429564"/>
            <a:ext cx="1095740" cy="24353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u="sng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机器学习</a:t>
            </a:r>
          </a:p>
        </p:txBody>
      </p:sp>
      <p:sp>
        <p:nvSpPr>
          <p:cNvPr id="61" name="文本占位符 60"/>
          <p:cNvSpPr txBox="1">
            <a:spLocks/>
          </p:cNvSpPr>
          <p:nvPr/>
        </p:nvSpPr>
        <p:spPr>
          <a:xfrm>
            <a:off x="3399976" y="2726699"/>
            <a:ext cx="1095740" cy="24353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u="sng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人工智能</a:t>
            </a:r>
            <a:endParaRPr lang="zh-CN" altLang="en-US" sz="1200" u="sng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4533486" y="2636682"/>
            <a:ext cx="245245" cy="1217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4557089" y="3123100"/>
            <a:ext cx="196969" cy="1104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占位符 60"/>
          <p:cNvSpPr txBox="1">
            <a:spLocks/>
          </p:cNvSpPr>
          <p:nvPr/>
        </p:nvSpPr>
        <p:spPr>
          <a:xfrm>
            <a:off x="6102387" y="2685625"/>
            <a:ext cx="1087258" cy="342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特征库升级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" y="2554498"/>
            <a:ext cx="268915" cy="27287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5" y="2255850"/>
            <a:ext cx="878426" cy="196244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271444" y="2596536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威胁情报</a:t>
            </a:r>
            <a:endParaRPr lang="zh-CN" altLang="en-US" sz="9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8" name="右箭头 67"/>
          <p:cNvSpPr/>
          <p:nvPr/>
        </p:nvSpPr>
        <p:spPr>
          <a:xfrm>
            <a:off x="1060969" y="4638810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1037835" y="2525194"/>
            <a:ext cx="399676" cy="499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右箭头 69"/>
          <p:cNvSpPr/>
          <p:nvPr/>
        </p:nvSpPr>
        <p:spPr>
          <a:xfrm>
            <a:off x="7844245" y="4462024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右箭头 70"/>
          <p:cNvSpPr/>
          <p:nvPr/>
        </p:nvSpPr>
        <p:spPr>
          <a:xfrm>
            <a:off x="7821111" y="2348408"/>
            <a:ext cx="399676" cy="499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 rot="16200000">
            <a:off x="3014350" y="1647462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右箭头 72"/>
          <p:cNvSpPr/>
          <p:nvPr/>
        </p:nvSpPr>
        <p:spPr>
          <a:xfrm rot="16200000">
            <a:off x="4713880" y="1624165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8327597" y="1793164"/>
            <a:ext cx="818430" cy="181224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第三方平台</a:t>
            </a:r>
          </a:p>
        </p:txBody>
      </p:sp>
      <p:sp>
        <p:nvSpPr>
          <p:cNvPr id="75" name="圆角矩形 74"/>
          <p:cNvSpPr/>
          <p:nvPr/>
        </p:nvSpPr>
        <p:spPr>
          <a:xfrm>
            <a:off x="7852088" y="3052323"/>
            <a:ext cx="331933" cy="10504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API</a:t>
            </a:r>
            <a:endParaRPr lang="zh-CN" altLang="en-US" sz="1200" dirty="0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9" y="1589023"/>
            <a:ext cx="450145" cy="206537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544503" y="1583241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漏扫</a:t>
            </a:r>
          </a:p>
        </p:txBody>
      </p:sp>
      <p:sp>
        <p:nvSpPr>
          <p:cNvPr id="78" name="文本占位符 60"/>
          <p:cNvSpPr txBox="1">
            <a:spLocks/>
          </p:cNvSpPr>
          <p:nvPr/>
        </p:nvSpPr>
        <p:spPr>
          <a:xfrm>
            <a:off x="2052358" y="5208471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资产库</a:t>
            </a:r>
          </a:p>
        </p:txBody>
      </p:sp>
      <p:sp>
        <p:nvSpPr>
          <p:cNvPr id="79" name="文本占位符 60"/>
          <p:cNvSpPr txBox="1">
            <a:spLocks/>
          </p:cNvSpPr>
          <p:nvPr/>
        </p:nvSpPr>
        <p:spPr>
          <a:xfrm>
            <a:off x="3258580" y="5204804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主机库</a:t>
            </a:r>
          </a:p>
        </p:txBody>
      </p:sp>
      <p:sp>
        <p:nvSpPr>
          <p:cNvPr id="80" name="文本占位符 60"/>
          <p:cNvSpPr txBox="1">
            <a:spLocks/>
          </p:cNvSpPr>
          <p:nvPr/>
        </p:nvSpPr>
        <p:spPr>
          <a:xfrm>
            <a:off x="4450777" y="5214531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安全事件库</a:t>
            </a:r>
          </a:p>
        </p:txBody>
      </p:sp>
      <p:sp>
        <p:nvSpPr>
          <p:cNvPr id="81" name="文本占位符 60"/>
          <p:cNvSpPr txBox="1">
            <a:spLocks/>
          </p:cNvSpPr>
          <p:nvPr/>
        </p:nvSpPr>
        <p:spPr>
          <a:xfrm>
            <a:off x="5632998" y="5208937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安全规则库</a:t>
            </a:r>
          </a:p>
        </p:txBody>
      </p:sp>
      <p:sp>
        <p:nvSpPr>
          <p:cNvPr id="82" name="文本占位符 60"/>
          <p:cNvSpPr txBox="1">
            <a:spLocks/>
          </p:cNvSpPr>
          <p:nvPr/>
        </p:nvSpPr>
        <p:spPr>
          <a:xfrm>
            <a:off x="8049810" y="5224776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漏洞库</a:t>
            </a:r>
          </a:p>
        </p:txBody>
      </p:sp>
      <p:sp>
        <p:nvSpPr>
          <p:cNvPr id="83" name="文本占位符 60"/>
          <p:cNvSpPr txBox="1">
            <a:spLocks/>
          </p:cNvSpPr>
          <p:nvPr/>
        </p:nvSpPr>
        <p:spPr>
          <a:xfrm>
            <a:off x="6834640" y="5214530"/>
            <a:ext cx="1095740" cy="3428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策略库</a:t>
            </a:r>
          </a:p>
        </p:txBody>
      </p:sp>
      <p:cxnSp>
        <p:nvCxnSpPr>
          <p:cNvPr id="85" name="直接连接符 84"/>
          <p:cNvCxnSpPr/>
          <p:nvPr/>
        </p:nvCxnSpPr>
        <p:spPr>
          <a:xfrm flipH="1" flipV="1">
            <a:off x="1359588" y="5645245"/>
            <a:ext cx="7784412" cy="37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图片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993" y="5175570"/>
            <a:ext cx="363110" cy="369335"/>
          </a:xfrm>
          <a:prstGeom prst="rect">
            <a:avLst/>
          </a:prstGeom>
        </p:spPr>
      </p:pic>
      <p:sp>
        <p:nvSpPr>
          <p:cNvPr id="87" name="圆角矩形 86"/>
          <p:cNvSpPr/>
          <p:nvPr/>
        </p:nvSpPr>
        <p:spPr>
          <a:xfrm>
            <a:off x="8324574" y="3695906"/>
            <a:ext cx="818430" cy="1093257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移动端</a:t>
            </a:r>
            <a:endParaRPr lang="en-US" altLang="zh-CN" sz="1100" dirty="0"/>
          </a:p>
          <a:p>
            <a:pPr algn="ctr"/>
            <a:r>
              <a:rPr lang="zh-CN" altLang="en-US" sz="1100" dirty="0"/>
              <a:t>（可选）</a:t>
            </a:r>
          </a:p>
        </p:txBody>
      </p:sp>
      <p:sp>
        <p:nvSpPr>
          <p:cNvPr id="88" name="文本占位符 60"/>
          <p:cNvSpPr txBox="1">
            <a:spLocks/>
          </p:cNvSpPr>
          <p:nvPr/>
        </p:nvSpPr>
        <p:spPr>
          <a:xfrm>
            <a:off x="2052358" y="5721627"/>
            <a:ext cx="1095740" cy="342801"/>
          </a:xfrm>
          <a:prstGeom prst="roundRect">
            <a:avLst/>
          </a:prstGeom>
          <a:solidFill>
            <a:srgbClr val="20355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态势平台管理</a:t>
            </a:r>
          </a:p>
        </p:txBody>
      </p:sp>
      <p:sp>
        <p:nvSpPr>
          <p:cNvPr id="89" name="文本占位符 60"/>
          <p:cNvSpPr txBox="1">
            <a:spLocks/>
          </p:cNvSpPr>
          <p:nvPr/>
        </p:nvSpPr>
        <p:spPr>
          <a:xfrm>
            <a:off x="3257089" y="5728911"/>
            <a:ext cx="1095740" cy="342801"/>
          </a:xfrm>
          <a:prstGeom prst="roundRect">
            <a:avLst/>
          </a:prstGeom>
          <a:solidFill>
            <a:srgbClr val="20355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多级管理</a:t>
            </a:r>
          </a:p>
        </p:txBody>
      </p:sp>
      <p:sp>
        <p:nvSpPr>
          <p:cNvPr id="90" name="文本占位符 60"/>
          <p:cNvSpPr txBox="1">
            <a:spLocks/>
          </p:cNvSpPr>
          <p:nvPr/>
        </p:nvSpPr>
        <p:spPr>
          <a:xfrm>
            <a:off x="4478847" y="5716959"/>
            <a:ext cx="1095740" cy="342801"/>
          </a:xfrm>
          <a:prstGeom prst="roundRect">
            <a:avLst/>
          </a:prstGeom>
          <a:solidFill>
            <a:srgbClr val="20355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权限管理</a:t>
            </a:r>
          </a:p>
        </p:txBody>
      </p:sp>
      <p:sp>
        <p:nvSpPr>
          <p:cNvPr id="91" name="文本占位符 60"/>
          <p:cNvSpPr txBox="1">
            <a:spLocks/>
          </p:cNvSpPr>
          <p:nvPr/>
        </p:nvSpPr>
        <p:spPr>
          <a:xfrm>
            <a:off x="6852329" y="5716959"/>
            <a:ext cx="1095740" cy="342801"/>
          </a:xfrm>
          <a:prstGeom prst="roundRect">
            <a:avLst/>
          </a:prstGeom>
          <a:solidFill>
            <a:srgbClr val="203556"/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知识库管理</a:t>
            </a: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397" y="5716265"/>
            <a:ext cx="335895" cy="344188"/>
          </a:xfrm>
          <a:prstGeom prst="rect">
            <a:avLst/>
          </a:prstGeom>
        </p:spPr>
      </p:pic>
      <p:sp>
        <p:nvSpPr>
          <p:cNvPr id="93" name="右箭头 92"/>
          <p:cNvSpPr/>
          <p:nvPr/>
        </p:nvSpPr>
        <p:spPr>
          <a:xfrm rot="16200000">
            <a:off x="4239647" y="4763590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右箭头 93"/>
          <p:cNvSpPr/>
          <p:nvPr/>
        </p:nvSpPr>
        <p:spPr>
          <a:xfrm rot="16200000">
            <a:off x="7415708" y="4728480"/>
            <a:ext cx="419307" cy="470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占位符 60"/>
          <p:cNvSpPr txBox="1">
            <a:spLocks/>
          </p:cNvSpPr>
          <p:nvPr/>
        </p:nvSpPr>
        <p:spPr>
          <a:xfrm>
            <a:off x="4646542" y="3701214"/>
            <a:ext cx="858788" cy="3428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/>
              <a:t>规则匹配</a:t>
            </a:r>
            <a:endParaRPr lang="zh-CN" altLang="en-US" sz="1200" dirty="0"/>
          </a:p>
        </p:txBody>
      </p:sp>
      <p:sp>
        <p:nvSpPr>
          <p:cNvPr id="102" name="文本占位符 60"/>
          <p:cNvSpPr txBox="1">
            <a:spLocks/>
          </p:cNvSpPr>
          <p:nvPr/>
        </p:nvSpPr>
        <p:spPr>
          <a:xfrm>
            <a:off x="3402634" y="3020530"/>
            <a:ext cx="1095740" cy="24353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u="sng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NTA</a:t>
            </a:r>
            <a:r>
              <a:rPr lang="zh-CN" altLang="en-US" sz="1200" u="sng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技术</a:t>
            </a:r>
            <a:endParaRPr lang="zh-CN" altLang="en-US" sz="1200" u="sng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3" name="文本占位符 60"/>
          <p:cNvSpPr txBox="1">
            <a:spLocks/>
          </p:cNvSpPr>
          <p:nvPr/>
        </p:nvSpPr>
        <p:spPr>
          <a:xfrm>
            <a:off x="3402755" y="3305254"/>
            <a:ext cx="1095740" cy="24353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lIns="72000" tIns="72000" rIns="72000" bIns="72000"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u="sng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大数据建模</a:t>
            </a:r>
            <a:endParaRPr lang="zh-CN" altLang="en-US" sz="1200" u="sng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884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562356">
              <a:defRPr sz="2952"/>
            </a:pPr>
            <a:r>
              <a:rPr lang="zh-CN" altLang="en-US" sz="2800" dirty="0" smtClean="0"/>
              <a:t>大数据分析平台 </a:t>
            </a:r>
            <a:r>
              <a:rPr lang="en-US" altLang="zh-CN" sz="2800" dirty="0" smtClean="0"/>
              <a:t>– </a:t>
            </a:r>
            <a:r>
              <a:rPr lang="zh-CN" altLang="en-US" sz="2800" dirty="0" smtClean="0"/>
              <a:t>可视化大屏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06" y="1333041"/>
            <a:ext cx="3744685" cy="21042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3" y="1344058"/>
            <a:ext cx="1882063" cy="31436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358" y="3459297"/>
            <a:ext cx="1797580" cy="10271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048" y="3459297"/>
            <a:ext cx="1823791" cy="10296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043" y="1344059"/>
            <a:ext cx="1859384" cy="3142428"/>
          </a:xfrm>
          <a:prstGeom prst="rect">
            <a:avLst/>
          </a:prstGeom>
        </p:spPr>
      </p:pic>
      <p:sp>
        <p:nvSpPr>
          <p:cNvPr id="11" name="内容占位符 2"/>
          <p:cNvSpPr txBox="1"/>
          <p:nvPr/>
        </p:nvSpPr>
        <p:spPr>
          <a:xfrm>
            <a:off x="766243" y="4762119"/>
            <a:ext cx="7519184" cy="60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 smtClean="0"/>
              <a:t>从 安全态势呈现，流量态势，网络运维，防御体系，业务服务，主机安全，拓扑链接 以及综合安全评分进行大屏呈现。</a:t>
            </a:r>
            <a:endParaRPr lang="en-US" altLang="zh-CN" sz="1050" dirty="0" smtClean="0"/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大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屏呈现一目了然，比如一段时间以来从来没有外连过的主机，在一个错误的时间发生异常状态，非常直观。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707" y="1374839"/>
            <a:ext cx="1441356" cy="1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46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562356">
              <a:defRPr sz="2952"/>
            </a:pPr>
            <a:r>
              <a:rPr lang="zh-CN" altLang="en-US" sz="2800" dirty="0" smtClean="0"/>
              <a:t>大数据分析平台 </a:t>
            </a:r>
            <a:r>
              <a:rPr lang="en-US" altLang="zh-CN" sz="2800" dirty="0" smtClean="0"/>
              <a:t>– </a:t>
            </a:r>
            <a:r>
              <a:rPr lang="zh-CN" altLang="en-US" sz="2800" dirty="0" smtClean="0"/>
              <a:t>融合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配置管理 </a:t>
            </a:r>
            <a:r>
              <a:rPr lang="en-US" altLang="zh-CN" sz="2800" dirty="0" smtClean="0"/>
              <a:t>&amp; </a:t>
            </a:r>
            <a:r>
              <a:rPr lang="zh-CN" altLang="en-US" sz="2800" dirty="0" smtClean="0"/>
              <a:t>日志审计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6" y="2467778"/>
            <a:ext cx="4176686" cy="2181851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434929" y="1556269"/>
            <a:ext cx="42869" cy="35764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 txBox="1"/>
          <p:nvPr/>
        </p:nvSpPr>
        <p:spPr>
          <a:xfrm>
            <a:off x="1989114" y="5290929"/>
            <a:ext cx="5580610" cy="60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融合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HSM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的优势功能： 对于山石多种安全设备的配置管理功能</a:t>
            </a:r>
            <a:endParaRPr lang="en-US" altLang="zh-CN" sz="10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5725">
              <a:lnSpc>
                <a:spcPct val="150000"/>
              </a:lnSpc>
              <a:spcBef>
                <a:spcPts val="150"/>
              </a:spcBef>
              <a:buSzPct val="100000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融合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HSA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的优势功能：  在多种应用场景的日志审计、查询能力，以及报表生成等功能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018" y="2240721"/>
            <a:ext cx="4095585" cy="220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902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山石网科">
      <a:dk1>
        <a:sysClr val="windowText" lastClr="000000"/>
      </a:dk1>
      <a:lt1>
        <a:sysClr val="window" lastClr="FFFFFF"/>
      </a:lt1>
      <a:dk2>
        <a:srgbClr val="44546A"/>
      </a:dk2>
      <a:lt2>
        <a:srgbClr val="203556"/>
      </a:lt2>
      <a:accent1>
        <a:srgbClr val="203556"/>
      </a:accent1>
      <a:accent2>
        <a:srgbClr val="F57E5D"/>
      </a:accent2>
      <a:accent3>
        <a:srgbClr val="5F899D"/>
      </a:accent3>
      <a:accent4>
        <a:srgbClr val="AABEBC"/>
      </a:accent4>
      <a:accent5>
        <a:srgbClr val="404040"/>
      </a:accent5>
      <a:accent6>
        <a:srgbClr val="F39C12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6462</TotalTime>
  <Words>1790</Words>
  <Application>Microsoft Office PowerPoint</Application>
  <PresentationFormat>全屏显示(4:3)</PresentationFormat>
  <Paragraphs>440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 Unicode MS</vt:lpstr>
      <vt:lpstr>Microsoft YaHei UI Light</vt:lpstr>
      <vt:lpstr>Open Sans Light</vt:lpstr>
      <vt:lpstr>微软雅黑</vt:lpstr>
      <vt:lpstr>等线</vt:lpstr>
      <vt:lpstr>等线 Light</vt:lpstr>
      <vt:lpstr>Arial</vt:lpstr>
      <vt:lpstr>Arial</vt:lpstr>
      <vt:lpstr>Calibri</vt:lpstr>
      <vt:lpstr>Wingdings</vt:lpstr>
      <vt:lpstr>Office 主题​​</vt:lpstr>
      <vt:lpstr>PowerPoint 演示文稿</vt:lpstr>
      <vt:lpstr>市场背景</vt:lpstr>
      <vt:lpstr>发展趋势</vt:lpstr>
      <vt:lpstr>网络安全攻防新形势</vt:lpstr>
      <vt:lpstr>大数据分析平台</vt:lpstr>
      <vt:lpstr>PowerPoint 演示文稿</vt:lpstr>
      <vt:lpstr>PowerPoint 演示文稿</vt:lpstr>
      <vt:lpstr>大数据分析平台 – 可视化大屏</vt:lpstr>
      <vt:lpstr>大数据分析平台 – 融合 配置管理 &amp; 日志审计</vt:lpstr>
      <vt:lpstr>大数据分析平台 – 威胁情报</vt:lpstr>
      <vt:lpstr>部署场景</vt:lpstr>
      <vt:lpstr>数据分析平台全局功能</vt:lpstr>
      <vt:lpstr>数据分析平台 5年战略 RoadMap</vt:lpstr>
      <vt:lpstr>讨论议题</vt:lpstr>
      <vt:lpstr>PowerPoint 演示文稿</vt:lpstr>
    </vt:vector>
  </TitlesOfParts>
  <Manager>Bin Jia</Manager>
  <Company>Hillstone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Martin</dc:creator>
  <cp:lastModifiedBy>Z. Martin</cp:lastModifiedBy>
  <cp:revision>59</cp:revision>
  <dcterms:created xsi:type="dcterms:W3CDTF">2017-02-03T03:01:39Z</dcterms:created>
  <dcterms:modified xsi:type="dcterms:W3CDTF">2018-05-28T07:31:13Z</dcterms:modified>
  <cp:version>v1.0</cp:version>
</cp:coreProperties>
</file>